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51"/>
  </p:notesMasterIdLst>
  <p:sldIdLst>
    <p:sldId id="257" r:id="rId2"/>
    <p:sldId id="275" r:id="rId3"/>
    <p:sldId id="260" r:id="rId4"/>
    <p:sldId id="391" r:id="rId5"/>
    <p:sldId id="262" r:id="rId6"/>
    <p:sldId id="386" r:id="rId7"/>
    <p:sldId id="265" r:id="rId8"/>
    <p:sldId id="327" r:id="rId9"/>
    <p:sldId id="392" r:id="rId10"/>
    <p:sldId id="326" r:id="rId11"/>
    <p:sldId id="333" r:id="rId12"/>
    <p:sldId id="328" r:id="rId13"/>
    <p:sldId id="387" r:id="rId14"/>
    <p:sldId id="388" r:id="rId15"/>
    <p:sldId id="324" r:id="rId16"/>
    <p:sldId id="339" r:id="rId17"/>
    <p:sldId id="358" r:id="rId18"/>
    <p:sldId id="359" r:id="rId19"/>
    <p:sldId id="361" r:id="rId20"/>
    <p:sldId id="360" r:id="rId21"/>
    <p:sldId id="389" r:id="rId22"/>
    <p:sldId id="365" r:id="rId23"/>
    <p:sldId id="390" r:id="rId24"/>
    <p:sldId id="340" r:id="rId25"/>
    <p:sldId id="341" r:id="rId26"/>
    <p:sldId id="342" r:id="rId27"/>
    <p:sldId id="343" r:id="rId28"/>
    <p:sldId id="344" r:id="rId29"/>
    <p:sldId id="370" r:id="rId30"/>
    <p:sldId id="369" r:id="rId31"/>
    <p:sldId id="368" r:id="rId32"/>
    <p:sldId id="385" r:id="rId33"/>
    <p:sldId id="374" r:id="rId34"/>
    <p:sldId id="373" r:id="rId35"/>
    <p:sldId id="372" r:id="rId36"/>
    <p:sldId id="383" r:id="rId37"/>
    <p:sldId id="393" r:id="rId38"/>
    <p:sldId id="382" r:id="rId39"/>
    <p:sldId id="381" r:id="rId40"/>
    <p:sldId id="380" r:id="rId41"/>
    <p:sldId id="379" r:id="rId42"/>
    <p:sldId id="378" r:id="rId43"/>
    <p:sldId id="293" r:id="rId44"/>
    <p:sldId id="294" r:id="rId45"/>
    <p:sldId id="295" r:id="rId46"/>
    <p:sldId id="296" r:id="rId47"/>
    <p:sldId id="297" r:id="rId48"/>
    <p:sldId id="298" r:id="rId49"/>
    <p:sldId id="300" r:id="rId5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2" autoAdjust="0"/>
  </p:normalViewPr>
  <p:slideViewPr>
    <p:cSldViewPr snapToGrid="0">
      <p:cViewPr>
        <p:scale>
          <a:sx n="73" d="100"/>
          <a:sy n="73" d="100"/>
        </p:scale>
        <p:origin x="-61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D5732-18FE-483E-8704-261C72691C3A}" type="datetimeFigureOut">
              <a:rPr lang="pt-BR" smtClean="0"/>
              <a:t>09/03/2016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D2466-B715-423A-96E8-B78D3616EE1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426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F36128-8A9B-452E-A05F-715338D77BA1}" type="slidenum">
              <a:rPr lang="pt-BR" altLang="pt-BR"/>
              <a:pPr/>
              <a:t>1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228346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D2466-B715-423A-96E8-B78D3616EE1A}" type="slidenum">
              <a:rPr lang="pt-BR" smtClean="0"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509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D2466-B715-423A-96E8-B78D3616EE1A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5142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D2466-B715-423A-96E8-B78D3616EE1A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1017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D2466-B715-423A-96E8-B78D3616EE1A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0184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D2466-B715-423A-96E8-B78D3616EE1A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1907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D2466-B715-423A-96E8-B78D3616EE1A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7145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D2466-B715-423A-96E8-B78D3616EE1A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7490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D2466-B715-423A-96E8-B78D3616EE1A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0781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D2466-B715-423A-96E8-B78D3616EE1A}" type="slidenum">
              <a:rPr lang="pt-BR" smtClean="0"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931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37D469-28D4-4CA3-BDD7-490FB7F74753}" type="datetimeFigureOut">
              <a:rPr lang="pt-BR" smtClean="0"/>
              <a:t>09/03/2016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EA3E23-76AB-4B7C-A0EB-F7C0EE7CE929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7D469-28D4-4CA3-BDD7-490FB7F74753}" type="datetimeFigureOut">
              <a:rPr lang="pt-BR" smtClean="0"/>
              <a:t>09/03/2016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A3E23-76AB-4B7C-A0EB-F7C0EE7CE929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7D469-28D4-4CA3-BDD7-490FB7F74753}" type="datetimeFigureOut">
              <a:rPr lang="pt-BR" smtClean="0"/>
              <a:t>09/03/2016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A3E23-76AB-4B7C-A0EB-F7C0EE7CE929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7D469-28D4-4CA3-BDD7-490FB7F74753}" type="datetimeFigureOut">
              <a:rPr lang="pt-BR" smtClean="0"/>
              <a:t>09/03/2016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A3E23-76AB-4B7C-A0EB-F7C0EE7CE92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7D469-28D4-4CA3-BDD7-490FB7F74753}" type="datetimeFigureOut">
              <a:rPr lang="pt-BR" smtClean="0"/>
              <a:t>09/03/2016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A3E23-76AB-4B7C-A0EB-F7C0EE7CE92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Divisa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7D469-28D4-4CA3-BDD7-490FB7F74753}" type="datetimeFigureOut">
              <a:rPr lang="pt-BR" smtClean="0"/>
              <a:t>09/03/2016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A3E23-76AB-4B7C-A0EB-F7C0EE7CE92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7D469-28D4-4CA3-BDD7-490FB7F74753}" type="datetimeFigureOut">
              <a:rPr lang="pt-BR" smtClean="0"/>
              <a:t>09/03/2016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A3E23-76AB-4B7C-A0EB-F7C0EE7CE929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7D469-28D4-4CA3-BDD7-490FB7F74753}" type="datetimeFigureOut">
              <a:rPr lang="pt-BR" smtClean="0"/>
              <a:t>09/03/2016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A3E23-76AB-4B7C-A0EB-F7C0EE7CE92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7D469-28D4-4CA3-BDD7-490FB7F74753}" type="datetimeFigureOut">
              <a:rPr lang="pt-BR" smtClean="0"/>
              <a:t>09/03/2016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A3E23-76AB-4B7C-A0EB-F7C0EE7CE929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E137D469-28D4-4CA3-BDD7-490FB7F74753}" type="datetimeFigureOut">
              <a:rPr lang="pt-BR" smtClean="0"/>
              <a:t>09/03/2016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A3E23-76AB-4B7C-A0EB-F7C0EE7CE929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37D469-28D4-4CA3-BDD7-490FB7F74753}" type="datetimeFigureOut">
              <a:rPr lang="pt-BR" smtClean="0"/>
              <a:t>09/03/2016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EA3E23-76AB-4B7C-A0EB-F7C0EE7CE92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137D469-28D4-4CA3-BDD7-490FB7F74753}" type="datetimeFigureOut">
              <a:rPr lang="pt-BR" smtClean="0"/>
              <a:t>09/03/2016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9EA3E23-76AB-4B7C-A0EB-F7C0EE7CE929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4832" y="115890"/>
            <a:ext cx="8642351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243" name="Subtitle 2"/>
          <p:cNvSpPr txBox="1">
            <a:spLocks/>
          </p:cNvSpPr>
          <p:nvPr/>
        </p:nvSpPr>
        <p:spPr bwMode="auto">
          <a:xfrm>
            <a:off x="5609676" y="4381067"/>
            <a:ext cx="612739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20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ALUNO: ORLANDO CRUZ MARTÍNEZ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pt-BR" sz="2000" b="1" dirty="0" smtClean="0">
                <a:solidFill>
                  <a:srgbClr val="000000"/>
                </a:solidFill>
                <a:latin typeface="Arial"/>
                <a:cs typeface="Times New Roman"/>
              </a:rPr>
              <a:t>ORIENTADORA: MARCINIA MORENO BUENO </a:t>
            </a:r>
            <a:endParaRPr lang="en-US" altLang="pt-BR" sz="2000" b="1" dirty="0">
              <a:cs typeface="Arial" panose="020B0604020202020204" pitchFamily="34" charset="0"/>
            </a:endParaRPr>
          </a:p>
        </p:txBody>
      </p:sp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3479470" y="5643580"/>
            <a:ext cx="3923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dirty="0" smtClean="0">
                <a:cs typeface="Arial" panose="020B0604020202020204" pitchFamily="34" charset="0"/>
              </a:rPr>
              <a:t>IPIRANGA DO PIAUÍ, 2016</a:t>
            </a:r>
            <a:endParaRPr lang="en-US" altLang="pt-BR" sz="2400" dirty="0">
              <a:cs typeface="Arial" panose="020B0604020202020204" pitchFamily="34" charset="0"/>
            </a:endParaRPr>
          </a:p>
        </p:txBody>
      </p:sp>
      <p:sp>
        <p:nvSpPr>
          <p:cNvPr id="10249" name="Retângulo 10"/>
          <p:cNvSpPr>
            <a:spLocks noChangeArrowheads="1"/>
          </p:cNvSpPr>
          <p:nvPr/>
        </p:nvSpPr>
        <p:spPr bwMode="auto">
          <a:xfrm>
            <a:off x="2614625" y="357188"/>
            <a:ext cx="64293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600" b="1" dirty="0"/>
              <a:t>UNIVERSIDADE ABERTA DO SUS – UNASUS</a:t>
            </a:r>
            <a:endParaRPr lang="pt-BR" altLang="pt-BR" sz="1600" dirty="0"/>
          </a:p>
          <a:p>
            <a:pPr algn="ctr"/>
            <a:r>
              <a:rPr lang="pt-BR" altLang="pt-BR" sz="1600" b="1" dirty="0"/>
              <a:t>UNIVERSIDADE FEDERAL DE PELOTAS</a:t>
            </a:r>
            <a:endParaRPr lang="pt-BR" altLang="pt-BR" sz="1600" dirty="0"/>
          </a:p>
          <a:p>
            <a:pPr algn="ctr"/>
            <a:r>
              <a:rPr lang="pt-BR" altLang="pt-BR" sz="1600" b="1" dirty="0"/>
              <a:t>CURSO DE ESPECIALIZAÇÃO EM SAÚDE DA FAMÍLIA</a:t>
            </a:r>
            <a:endParaRPr lang="pt-BR" altLang="pt-BR" sz="1600" dirty="0"/>
          </a:p>
          <a:p>
            <a:pPr algn="ctr"/>
            <a:r>
              <a:rPr lang="pt-BR" altLang="pt-BR" sz="1600" b="1" dirty="0"/>
              <a:t>MODALIDADE À DISTÂNCIA </a:t>
            </a:r>
            <a:endParaRPr lang="pt-BR" altLang="pt-BR" sz="1600" dirty="0"/>
          </a:p>
          <a:p>
            <a:pPr algn="ctr"/>
            <a:r>
              <a:rPr lang="pt-BR" altLang="pt-BR" sz="1600" b="1" dirty="0"/>
              <a:t>TURMA </a:t>
            </a:r>
            <a:r>
              <a:rPr lang="pt-BR" altLang="pt-BR" sz="1600" b="1" dirty="0" smtClean="0"/>
              <a:t>9</a:t>
            </a:r>
            <a:endParaRPr lang="pt-BR" altLang="pt-BR" sz="1600" dirty="0"/>
          </a:p>
        </p:txBody>
      </p:sp>
      <p:sp>
        <p:nvSpPr>
          <p:cNvPr id="10250" name="Retângulo 12"/>
          <p:cNvSpPr>
            <a:spLocks noChangeArrowheads="1"/>
          </p:cNvSpPr>
          <p:nvPr/>
        </p:nvSpPr>
        <p:spPr bwMode="auto">
          <a:xfrm>
            <a:off x="2486024" y="2234582"/>
            <a:ext cx="771525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pt-BR" altLang="pt-BR" sz="1600" dirty="0"/>
          </a:p>
          <a:p>
            <a:pPr algn="ctr"/>
            <a:endParaRPr lang="pt-BR" altLang="pt-BR" sz="1600" dirty="0"/>
          </a:p>
          <a:p>
            <a:pPr algn="ctr" eaLnBrk="1" hangingPunct="1"/>
            <a:endParaRPr lang="pt-BR" altLang="pt-BR" dirty="0">
              <a:latin typeface="Baskerville Old Face" panose="02020602080505020303" pitchFamily="18" charset="0"/>
              <a:cs typeface="Arial" panose="020B0604020202020204" pitchFamily="34" charset="0"/>
            </a:endParaRPr>
          </a:p>
        </p:txBody>
      </p:sp>
      <p:sp>
        <p:nvSpPr>
          <p:cNvPr id="10251" name="Retângulo 66"/>
          <p:cNvSpPr>
            <a:spLocks noChangeArrowheads="1"/>
          </p:cNvSpPr>
          <p:nvPr/>
        </p:nvSpPr>
        <p:spPr bwMode="auto">
          <a:xfrm>
            <a:off x="585788" y="128563"/>
            <a:ext cx="1477963" cy="12954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74833" y="2496191"/>
            <a:ext cx="84264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MELHORIA DA ATENÇÃO </a:t>
            </a:r>
            <a:r>
              <a:rPr lang="pt-BR" sz="28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AS PESSOAS COM HIPERTENSÃO ARTERIAL SISTÊMICA E DIABETES MELLITUS </a:t>
            </a:r>
            <a:r>
              <a:rPr lang="pt-BR" sz="28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 UBS </a:t>
            </a:r>
            <a:r>
              <a:rPr lang="pt-BR" sz="28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JOSÉ FRANCISCO FONTES, IPIRANGA DO PIAUÍ/PI</a:t>
            </a:r>
            <a:endParaRPr lang="pt-BR" sz="2800" b="1" dirty="0"/>
          </a:p>
        </p:txBody>
      </p:sp>
      <p:pic>
        <p:nvPicPr>
          <p:cNvPr id="13" name="Imagem 2" descr="http://dms.ufpel.edu.br/aquares/images/stories/logos/unasus-ufp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028" y="357188"/>
            <a:ext cx="9350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8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555668"/>
            <a:ext cx="10972800" cy="4999511"/>
          </a:xfrm>
        </p:spPr>
        <p:txBody>
          <a:bodyPr>
            <a:noAutofit/>
          </a:bodyPr>
          <a:lstStyle/>
          <a:p>
            <a:pPr lvl="1" algn="just">
              <a:buClr>
                <a:srgbClr val="0070C0"/>
              </a:buClr>
              <a:buFont typeface="Wingdings" pitchFamily="2" charset="2"/>
              <a:buChar char="v"/>
              <a:defRPr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Capacitação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da equipe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baseado nos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protocolos do MS,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disponíveis nos    Cadernos de Atenção Básica  nº 36 e 37. </a:t>
            </a: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93192" lvl="1" indent="0" algn="just">
              <a:buClr>
                <a:prstClr val="black"/>
              </a:buClr>
              <a:buNone/>
              <a:defRPr/>
            </a:pPr>
            <a:endParaRPr lang="pt-BR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 algn="just">
              <a:buClr>
                <a:srgbClr val="0070C0"/>
              </a:buClr>
              <a:buFont typeface="Wingdings" pitchFamily="2" charset="2"/>
              <a:buChar char="v"/>
              <a:defRPr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Realizamos revisão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dos registros n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 UBS e dos ACS.</a:t>
            </a:r>
          </a:p>
          <a:p>
            <a:pPr marL="393192" lvl="1" indent="0" algn="just">
              <a:buClr>
                <a:prstClr val="black"/>
              </a:buClr>
              <a:buNone/>
              <a:defRPr/>
            </a:pP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 algn="just">
              <a:buClr>
                <a:srgbClr val="0070C0"/>
              </a:buClr>
              <a:buFont typeface="Wingdings" pitchFamily="2" charset="2"/>
              <a:buChar char="v"/>
              <a:defRPr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Cadastramos os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usuários em fichas espelho fornecidas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pelo curso.</a:t>
            </a:r>
          </a:p>
          <a:p>
            <a:pPr lvl="1" algn="just">
              <a:buClr>
                <a:srgbClr val="0070C0"/>
              </a:buClr>
              <a:buFont typeface="Wingdings" pitchFamily="2" charset="2"/>
              <a:buChar char="v"/>
              <a:defRPr/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 algn="just">
              <a:buClr>
                <a:srgbClr val="0070C0"/>
              </a:buClr>
              <a:buFont typeface="Wingdings" pitchFamily="2" charset="2"/>
              <a:buChar char="v"/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Realizamos os registros das consultas nos prontuários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dos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usuários.</a:t>
            </a:r>
          </a:p>
          <a:p>
            <a:pPr marL="393192" lvl="1" indent="0" algn="just">
              <a:buClr>
                <a:prstClr val="black"/>
              </a:buClr>
              <a:buNone/>
              <a:defRPr/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 algn="just">
              <a:buClr>
                <a:srgbClr val="0070C0"/>
              </a:buClr>
              <a:buFont typeface="Wingdings" pitchFamily="2" charset="2"/>
              <a:buChar char="v"/>
              <a:defRPr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Os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dados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foram colocados na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planilha de coleta de dados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para realizar o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análise dos indicadores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.</a:t>
            </a:r>
          </a:p>
          <a:p>
            <a:pPr marL="393192" lvl="1" indent="0" algn="just">
              <a:buClr>
                <a:prstClr val="black"/>
              </a:buClr>
              <a:buNone/>
              <a:defRPr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93192" lvl="1" indent="0" algn="just">
              <a:buClr>
                <a:prstClr val="black"/>
              </a:buClr>
              <a:buNone/>
              <a:defRPr/>
            </a:pP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endParaRPr lang="pt-BR" sz="2400" b="1" i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r>
              <a:rPr lang="pt-BR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pt-BR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r>
              <a:rPr lang="pt-BR" alt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85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883845"/>
          </a:xfrm>
        </p:spPr>
        <p:txBody>
          <a:bodyPr>
            <a:normAutofit/>
          </a:bodyPr>
          <a:lstStyle/>
          <a:p>
            <a:pPr algn="just">
              <a:buClr>
                <a:srgbClr val="0070C0"/>
              </a:buClr>
              <a:buSzPct val="100000"/>
              <a:buFont typeface="Wingdings" pitchFamily="2" charset="2"/>
              <a:buChar char="v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Foram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realizadas discussões para orientar o acolhimento 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usuários com HAS e DM;</a:t>
            </a:r>
          </a:p>
          <a:p>
            <a:pPr marL="109728" indent="0" algn="just">
              <a:buNone/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0070C0"/>
              </a:buClr>
              <a:buSzPct val="100000"/>
              <a:buFont typeface="Wingdings" pitchFamily="2" charset="2"/>
              <a:buChar char="v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Organizamos o agendamento dos atendimentos para dar continuidade à atenção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à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demanda espontânea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consultas programadas, sem afetar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os serviços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UBS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;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0070C0"/>
              </a:buClr>
              <a:buSzPct val="100000"/>
              <a:buFont typeface="Wingdings" pitchFamily="2" charset="2"/>
              <a:buChar char="v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Realizamos busca ativa dos usuários faltosos à  consulta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;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0070C0"/>
              </a:buClr>
              <a:buSzPct val="100000"/>
              <a:buFont typeface="Wingdings" pitchFamily="2" charset="2"/>
              <a:buChar char="v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Orientamos à comunidade sobre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importância e a periodicidade da realização de consultas, exames clínicos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laboratório, orientação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nutricional adequada, atividades físicas, risco do tabagismo e higiene bucal .</a:t>
            </a:r>
          </a:p>
          <a:p>
            <a:pPr algn="just"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r>
              <a:rPr lang="pt-BR" alt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– Ações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05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26472" y="1698171"/>
            <a:ext cx="10972800" cy="4589814"/>
          </a:xfrm>
        </p:spPr>
        <p:txBody>
          <a:bodyPr rtlCol="0">
            <a:noAutofit/>
          </a:bodyPr>
          <a:lstStyle/>
          <a:p>
            <a:pPr algn="just">
              <a:buClr>
                <a:srgbClr val="0070C0"/>
              </a:buClr>
              <a:buSzPct val="100000"/>
              <a:buFont typeface="Wingdings" pitchFamily="2" charset="2"/>
              <a:buChar char="v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Capacitamos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equipe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para busca ativa, medidas de orientação, técnicas de aferição e dosagem de glicemia, registro adequado e estratificação de risco.</a:t>
            </a:r>
          </a:p>
          <a:p>
            <a:pPr marL="109728" indent="0" algn="just"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0070C0"/>
              </a:buClr>
              <a:buSzPct val="100000"/>
              <a:buFont typeface="Wingdings" pitchFamily="2" charset="2"/>
              <a:buChar char="v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Foram realizadas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palestras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sala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espera da unidade, orientando sobre os fatores de risco para estas doenças e a periodicidade das consultas e exames, medidas de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prevenção.</a:t>
            </a:r>
          </a:p>
          <a:p>
            <a:pPr algn="just">
              <a:defRPr/>
            </a:pP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70C0"/>
              </a:buClr>
              <a:buSzPct val="100000"/>
              <a:buFont typeface="Wingdings" pitchFamily="2" charset="2"/>
              <a:buChar char="v"/>
              <a:defRPr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Realizamos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coletivas  nas diferentes localidades da comunidade,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 presença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ajuda do NASF da secretaria municipal de saúde.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r>
              <a:rPr lang="pt-BR" alt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78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1187532"/>
            <a:ext cx="10972800" cy="5581403"/>
          </a:xfrm>
        </p:spPr>
        <p:txBody>
          <a:bodyPr>
            <a:normAutofit fontScale="25000" lnSpcReduction="20000"/>
          </a:bodyPr>
          <a:lstStyle/>
          <a:p>
            <a:pPr indent="-450000">
              <a:lnSpc>
                <a:spcPct val="170000"/>
              </a:lnSpc>
              <a:buClr>
                <a:srgbClr val="0070C0"/>
              </a:buClr>
              <a:buSzPct val="100000"/>
              <a:buFont typeface="Wingdings" pitchFamily="2" charset="2"/>
              <a:buChar char="v"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Utilizamos os protocolos do MS disponíveis nos cadernos de atenção básica para o cuidado as pessoas com hipertensão e diabetes.</a:t>
            </a: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indent="-450000">
              <a:lnSpc>
                <a:spcPct val="170000"/>
              </a:lnSpc>
              <a:buClr>
                <a:srgbClr val="0070C0"/>
              </a:buClr>
              <a:buSzPct val="100000"/>
              <a:buFont typeface="Wingdings" pitchFamily="2" charset="2"/>
              <a:buChar char="v"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Para a coleta de dados, utilizamos a Ficha espelho e a planilha eletrônica de coleta de dados oferecida pelo curso.</a:t>
            </a: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indent="-450000">
              <a:lnSpc>
                <a:spcPct val="170000"/>
              </a:lnSpc>
              <a:buClr>
                <a:srgbClr val="0070C0"/>
              </a:buClr>
              <a:buSzPct val="100000"/>
              <a:buFont typeface="Wingdings" pitchFamily="2" charset="2"/>
              <a:buChar char="v"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Foi realizada uma revisão dos registros para busca ativa de usuários faltosos à consulta.</a:t>
            </a: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indent="-450000">
              <a:lnSpc>
                <a:spcPct val="170000"/>
              </a:lnSpc>
              <a:buClr>
                <a:srgbClr val="0070C0"/>
              </a:buClr>
              <a:buSzPct val="100000"/>
              <a:buFont typeface="Wingdings" pitchFamily="2" charset="2"/>
              <a:buChar char="v"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A capacitação  da equipe aconteceu na UBS com temas relacionados as ações da OMIA para o desenvolvimento da intervenção.</a:t>
            </a: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indent="-450000">
              <a:lnSpc>
                <a:spcPct val="170000"/>
              </a:lnSpc>
              <a:buClr>
                <a:srgbClr val="0070C0"/>
              </a:buClr>
              <a:buSzPct val="100000"/>
              <a:buFont typeface="Wingdings" pitchFamily="2" charset="2"/>
              <a:buChar char="v"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Realizamos contatos com as principais lideres da comunidade.</a:t>
            </a: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v"/>
            </a:pP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2894"/>
          </a:xfrm>
        </p:spPr>
        <p:txBody>
          <a:bodyPr/>
          <a:lstStyle/>
          <a:p>
            <a:r>
              <a:rPr lang="pt-BR" sz="4000" dirty="0" smtClean="0">
                <a:effectLst/>
                <a:latin typeface="Arial" pitchFamily="34" charset="0"/>
                <a:cs typeface="Arial" pitchFamily="34" charset="0"/>
              </a:rPr>
              <a:t>LOGÍSTIC</a:t>
            </a:r>
            <a:r>
              <a:rPr lang="pt-BR" dirty="0" smtClean="0">
                <a:effectLst/>
                <a:latin typeface="Arial" pitchFamily="34" charset="0"/>
                <a:cs typeface="Arial" pitchFamily="34" charset="0"/>
              </a:rPr>
              <a:t>A</a:t>
            </a:r>
            <a:endParaRPr lang="pt-BR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0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96537" y="1298449"/>
            <a:ext cx="10972800" cy="4525963"/>
          </a:xfrm>
        </p:spPr>
        <p:txBody>
          <a:bodyPr>
            <a:normAutofit fontScale="25000" lnSpcReduction="20000"/>
          </a:bodyPr>
          <a:lstStyle/>
          <a:p>
            <a:pPr indent="-450000">
              <a:lnSpc>
                <a:spcPct val="170000"/>
              </a:lnSpc>
              <a:buClr>
                <a:srgbClr val="0070C0"/>
              </a:buClr>
              <a:buSzPct val="100000"/>
              <a:buFont typeface="Wingdings" pitchFamily="2" charset="2"/>
              <a:buChar char="v"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Utilizamos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a sala de espera da UBS para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realização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de atividades de promoção e prevenção em saúde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70000"/>
              </a:lnSpc>
              <a:buClr>
                <a:srgbClr val="0070C0"/>
              </a:buClr>
              <a:buSzPct val="100000"/>
              <a:buFont typeface="Wingdings" pitchFamily="2" charset="2"/>
              <a:buChar char="v"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As atividades feitas foram coordenadas e apoiadas pelo NASF do município.</a:t>
            </a: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SzPct val="100000"/>
              <a:buFont typeface="Wingdings" pitchFamily="2" charset="2"/>
              <a:buChar char="v"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Demandamos ao gestor, os materiais necessários  para o desenvolvimento da intervenção.</a:t>
            </a: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SzPct val="100000"/>
              <a:buFont typeface="Wingdings" pitchFamily="2" charset="2"/>
              <a:buChar char="v"/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Realizamos visitas domiciliares aos usuários faltosos à consulta.</a:t>
            </a: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SzPct val="100000"/>
              <a:buFont typeface="Wingdings" pitchFamily="2" charset="2"/>
              <a:buChar char="v"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Foi definido o médico e enfermeiro como responsáveis pela leitura e avaliação dos exames feitos durante a intervenção. </a:t>
            </a:r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v"/>
            </a:pPr>
            <a:endParaRPr lang="pt-BR" dirty="0"/>
          </a:p>
          <a:p>
            <a:pPr>
              <a:buClr>
                <a:srgbClr val="0070C0"/>
              </a:buClr>
              <a:buSzPct val="100000"/>
              <a:buFont typeface="Wingdings" pitchFamily="2" charset="2"/>
              <a:buChar char="v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60396"/>
          </a:xfrm>
        </p:spPr>
        <p:txBody>
          <a:bodyPr>
            <a:normAutofit/>
          </a:bodyPr>
          <a:lstStyle/>
          <a:p>
            <a:r>
              <a:rPr lang="pt-BR" sz="4400" dirty="0" smtClean="0">
                <a:effectLst/>
                <a:latin typeface="Arial" pitchFamily="34" charset="0"/>
                <a:cs typeface="Arial" pitchFamily="34" charset="0"/>
              </a:rPr>
              <a:t>LOGÍSTICA</a:t>
            </a:r>
            <a:endParaRPr lang="pt-BR" sz="44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505582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Ampliar a cobertura a pessoas hipertensas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e/ou diabéticas.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 1.1: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Cadastrar 100 % das pessoas com hipertensão da área de abrangência no Programa de Atenção à Hipertensão Arterial Sistêmica e à Diabetes Mellitus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UBS.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Indicador 1.1: Cobertura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Programa de Atenção à Hipertensão Arterial Sistêmica e à Diabetes Mellitus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UBS.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475" y="440892"/>
            <a:ext cx="10972800" cy="1143000"/>
          </a:xfrm>
        </p:spPr>
        <p:txBody>
          <a:bodyPr>
            <a:normAutofit/>
          </a:bodyPr>
          <a:lstStyle/>
          <a:p>
            <a:r>
              <a:rPr lang="pt-BR" sz="4000" dirty="0">
                <a:effectLst/>
                <a:latin typeface="Arial" pitchFamily="34" charset="0"/>
                <a:cs typeface="Arial" pitchFamily="34" charset="0"/>
              </a:rPr>
              <a:t>Objetivos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Metas e Resultados </a:t>
            </a:r>
          </a:p>
        </p:txBody>
      </p:sp>
      <p:sp>
        <p:nvSpPr>
          <p:cNvPr id="6" name="CaixaDeTexto 5"/>
          <p:cNvSpPr txBox="1"/>
          <p:nvPr/>
        </p:nvSpPr>
        <p:spPr>
          <a:xfrm rot="10800000" flipV="1">
            <a:off x="641265" y="4498634"/>
            <a:ext cx="5533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Primeiro mês: 57 usuários</a:t>
            </a:r>
          </a:p>
          <a:p>
            <a:r>
              <a:rPr lang="pt-BR" sz="2400" dirty="0"/>
              <a:t>Segundo mês: 117 usuários</a:t>
            </a:r>
          </a:p>
          <a:p>
            <a:r>
              <a:rPr lang="pt-BR" sz="2400" dirty="0"/>
              <a:t>Terceiro mês: 183 </a:t>
            </a:r>
            <a:r>
              <a:rPr lang="pt-BR" sz="2400" dirty="0" smtClean="0"/>
              <a:t>usuários</a:t>
            </a:r>
          </a:p>
          <a:p>
            <a:endParaRPr lang="pt-BR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28" y="3693529"/>
            <a:ext cx="469582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1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5138145"/>
          </a:xfrm>
        </p:spPr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1: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Ampliar a cobertura a pessoas hipertensas e/ou diabéticas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1.2: Cadastrar 100% dos diabéticos da área de abrangência no Programa de Atenção à Hipertensão Arterial e à Diabetes Mellitus da unidade de saúde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Indicador 1.2: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Cobertura do Programa de Atenção à Hipertensão Arterial Sistêmica e à Diabetes Mellitus da UBS.      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475" y="440892"/>
            <a:ext cx="10972800" cy="1143000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itchFamily="34" charset="0"/>
                <a:cs typeface="Arial" pitchFamily="34" charset="0"/>
              </a:rPr>
              <a:t>Objetivos, Metas e </a:t>
            </a:r>
            <a:r>
              <a:rPr lang="pt-BR" sz="4000" dirty="0">
                <a:effectLst/>
                <a:latin typeface="Arial" pitchFamily="34" charset="0"/>
                <a:cs typeface="Arial" pitchFamily="34" charset="0"/>
              </a:rPr>
              <a:t>Resultados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CaixaDeTexto 5"/>
          <p:cNvSpPr txBox="1"/>
          <p:nvPr/>
        </p:nvSpPr>
        <p:spPr>
          <a:xfrm rot="10800000" flipV="1">
            <a:off x="977733" y="4757423"/>
            <a:ext cx="437803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latin typeface="Arial" pitchFamily="34" charset="0"/>
                <a:cs typeface="Arial" pitchFamily="34" charset="0"/>
              </a:rPr>
              <a:t>Primeiro mês: 4 usuários</a:t>
            </a:r>
          </a:p>
          <a:p>
            <a:pPr algn="just"/>
            <a:r>
              <a:rPr lang="pt-BR" sz="2300" dirty="0" smtClean="0">
                <a:latin typeface="Arial" pitchFamily="34" charset="0"/>
                <a:cs typeface="Arial" pitchFamily="34" charset="0"/>
              </a:rPr>
              <a:t>Segundo mês: 8 usuários</a:t>
            </a:r>
          </a:p>
          <a:p>
            <a:pPr algn="just"/>
            <a:r>
              <a:rPr lang="pt-BR" sz="2300" dirty="0" smtClean="0">
                <a:latin typeface="Arial" pitchFamily="34" charset="0"/>
                <a:cs typeface="Arial" pitchFamily="34" charset="0"/>
              </a:rPr>
              <a:t>Terceiro mês: 8 usuários</a:t>
            </a:r>
            <a:endParaRPr lang="pt-BR" sz="23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000421"/>
              </p:ext>
            </p:extLst>
          </p:nvPr>
        </p:nvGraphicFramePr>
        <p:xfrm>
          <a:off x="6709558" y="3569951"/>
          <a:ext cx="451485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Gráfico" r:id="rId3" imgW="4514761" imgH="2666944" progId="Excel.Chart.8">
                  <p:embed/>
                </p:oleObj>
              </mc:Choice>
              <mc:Fallback>
                <p:oleObj name="Gráfico" r:id="rId3" imgW="4514761" imgH="2666944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9558" y="3569951"/>
                        <a:ext cx="4514850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667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2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1270661"/>
            <a:ext cx="10972800" cy="53795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2: Melhorar a qualidade da atenção a hipertensos e/ou diabéticos.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 2.1: Realizar exame clínico apropriado em 100% das pessoas com hipertensão.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Indicador 2.1: Proporção de pessoas com hipertensão com o exame clínico apropriado de acordo com o protocolo.</a:t>
            </a:r>
          </a:p>
          <a:p>
            <a:pPr marL="109728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Primeiro mês: 57 usuários (100%)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Segundo mês: 117 usuários (100%)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Terceiro mês: 183 usuário</a:t>
            </a:r>
            <a:r>
              <a:rPr lang="pt-BR" sz="2400" dirty="0" smtClean="0"/>
              <a:t>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(100%)</a:t>
            </a:r>
            <a:endParaRPr lang="pt-BR" sz="2400" dirty="0" smtClean="0"/>
          </a:p>
          <a:p>
            <a:pPr marL="109728" indent="0">
              <a:buNone/>
            </a:pP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72271"/>
          </a:xfrm>
        </p:spPr>
        <p:txBody>
          <a:bodyPr/>
          <a:lstStyle/>
          <a:p>
            <a:r>
              <a:rPr lang="pt-BR" smtClean="0"/>
              <a:t>Objetivos, </a:t>
            </a:r>
            <a:r>
              <a:rPr lang="pt-BR" smtClean="0">
                <a:effectLst/>
                <a:latin typeface="Arial" pitchFamily="34" charset="0"/>
                <a:cs typeface="Arial" pitchFamily="34" charset="0"/>
              </a:rPr>
              <a:t>Metas</a:t>
            </a:r>
            <a:r>
              <a:rPr lang="pt-BR" smtClean="0"/>
              <a:t> e Resultados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813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5133227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Objetivo 2: Melhorar a qualidade da atenção a hipertensos e/ou diabéticos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2.2: Realizar exame clínico apropriado em 100% das pessoas com diabetes.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Indicador 2.2: Proporção de pessoas com diabetes com o exame clínico apropriado de acordo com o protocolo.</a:t>
            </a:r>
          </a:p>
          <a:p>
            <a:pPr marL="109728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Primeiro mês: 4 usuários (100%)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Segundo mês: 8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usuários (100%)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Terceiro mês: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8 usuários (100%)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248512"/>
            <a:ext cx="10972800" cy="1143000"/>
          </a:xfrm>
        </p:spPr>
        <p:txBody>
          <a:bodyPr/>
          <a:lstStyle/>
          <a:p>
            <a:r>
              <a:rPr lang="pt-BR" dirty="0">
                <a:effectLst/>
                <a:latin typeface="Arial" pitchFamily="34" charset="0"/>
                <a:cs typeface="Arial" pitchFamily="34" charset="0"/>
              </a:rPr>
              <a:t>Objetivos</a:t>
            </a:r>
            <a:r>
              <a:rPr lang="pt-BR" dirty="0"/>
              <a:t>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25258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1270661"/>
            <a:ext cx="10972800" cy="53795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Objetivo 2: Melhorar a qualidade da atenção a hipertensos e/ou diabéticos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Meta 2.3: Realizar exame dos pés em 100% das pessoas com diabetes a cada 03 meses (com palpação dos pulsos tibial posterior e pedioso e medida da sensibilidade).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Indicador 2.3: Proporção de pessoas com diabetes com o exame dos pés em dia.</a:t>
            </a:r>
          </a:p>
          <a:p>
            <a:pPr marL="109728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Primeiro mês: 4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usuários (100%)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Segundo mês: 8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usuários (100%)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Terceiro mês 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8 usuários (100%)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72271"/>
          </a:xfrm>
        </p:spPr>
        <p:txBody>
          <a:bodyPr/>
          <a:lstStyle/>
          <a:p>
            <a:r>
              <a:rPr lang="pt-BR" dirty="0">
                <a:effectLst/>
                <a:latin typeface="Arial" pitchFamily="34" charset="0"/>
                <a:cs typeface="Arial" pitchFamily="34" charset="0"/>
              </a:rPr>
              <a:t>Objetivos</a:t>
            </a:r>
            <a:r>
              <a:rPr lang="pt-BR" dirty="0"/>
              <a:t>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20404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04405" y="1419306"/>
            <a:ext cx="10462161" cy="5218999"/>
          </a:xfrm>
        </p:spPr>
        <p:txBody>
          <a:bodyPr rtlCol="0">
            <a:noAutofit/>
          </a:bodyPr>
          <a:lstStyle/>
          <a:p>
            <a:pPr marL="480060" indent="-342900" algn="just">
              <a:buFont typeface="Wingdings" pitchFamily="2" charset="2"/>
              <a:buChar char="v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Com 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progressivo envelhecimento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populacional, 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doenças crônicas não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transmissíveis (DCNT) tem se tornado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 principais causas de morbimortalidade 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Brasil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no mundo.</a:t>
            </a:r>
          </a:p>
          <a:p>
            <a:pPr marL="480060" indent="-342900" algn="just">
              <a:buFont typeface="Wingdings" pitchFamily="2" charset="2"/>
              <a:buChar char="v"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80060" indent="-342900" algn="just">
              <a:buFont typeface="Wingdings" pitchFamily="2" charset="2"/>
              <a:buChar char="v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stágios avançados reduzem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significativamente a qualidade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vida das pessoas, provocando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grandes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perdas,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principalmente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funcionais. </a:t>
            </a:r>
          </a:p>
          <a:p>
            <a:pPr marL="480060" indent="-342900" algn="just">
              <a:buFont typeface="Wingdings" pitchFamily="2" charset="2"/>
              <a:buChar char="v"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80060" indent="-342900" algn="just">
              <a:buFont typeface="Wingdings" pitchFamily="2" charset="2"/>
              <a:buChar char="v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Devido à baixa adesão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dos usuários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ao P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rograma de Atenção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à Hipertensão Arterial Sistêmica e à Diabetes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Mellitus da UBS e indicadores com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baixa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qualidade, escolhemos melhorar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esta ação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programática na nossa UBS.</a:t>
            </a:r>
          </a:p>
          <a:p>
            <a:pPr marL="137160" indent="0" algn="just"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37160" indent="0" algn="just"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endParaRPr lang="pt-BR" sz="2400" i="1" dirty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  <a:defRPr/>
            </a:pPr>
            <a:endParaRPr lang="pt-BR" sz="1800" dirty="0"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365760" indent="-365760" algn="just">
              <a:lnSpc>
                <a:spcPct val="150000"/>
              </a:lnSpc>
              <a:defRPr/>
            </a:pPr>
            <a:endParaRPr lang="pt-BR" sz="1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27392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1270661"/>
            <a:ext cx="10972800" cy="537952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Objetivo 2: Melhorar a qualidade da atenção a hipertensos e/ou diabéticos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Meta 2.4: Garantir a 100% das pessoas com hipertensão a solicitação/realização de exames complementares em dia de acordo com o protocolo.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Indicador 2.4: Proporção de pessoas com hipertensão com os exames complementares em dia de acordo com o protocolo.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Primeiro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mês: 57 usuários (100%)</a:t>
            </a:r>
          </a:p>
          <a:p>
            <a:pPr marL="109728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   Segundo mês: 117 usuários (100%)</a:t>
            </a:r>
          </a:p>
          <a:p>
            <a:pPr marL="109728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   Terceiro mês: 183 usuário</a:t>
            </a:r>
            <a:r>
              <a:rPr lang="pt-BR" sz="2400" dirty="0"/>
              <a:t>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(100%)</a:t>
            </a:r>
            <a:endParaRPr lang="pt-BR" sz="2400" dirty="0"/>
          </a:p>
          <a:p>
            <a:pPr marL="109728" indent="0">
              <a:buNone/>
            </a:pPr>
            <a:endParaRPr lang="pt-BR" sz="2400" dirty="0"/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72271"/>
          </a:xfrm>
        </p:spPr>
        <p:txBody>
          <a:bodyPr/>
          <a:lstStyle/>
          <a:p>
            <a:r>
              <a:rPr lang="pt-BR" dirty="0">
                <a:effectLst/>
                <a:latin typeface="Arial" pitchFamily="34" charset="0"/>
                <a:cs typeface="Arial" pitchFamily="34" charset="0"/>
              </a:rPr>
              <a:t>Objetivos</a:t>
            </a:r>
            <a:r>
              <a:rPr lang="pt-BR" dirty="0"/>
              <a:t>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20404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5133227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Objetivo 2: Melhorar a qualidade da atenção a hipertensos e/ou diabéticos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2.2: Realizar exame clínico apropriado em 100% das pessoas com diabetes.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Indicador 2.2: Proporção de pessoas com diabetes com o exame clínico apropriado de acordo com o protocolo.</a:t>
            </a:r>
          </a:p>
          <a:p>
            <a:pPr marL="109728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Primeiro mês: 4 usuários (100%)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Segundo mês: 8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usuários (100%)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Terceiro mês: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8 usuários (100%)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248512"/>
            <a:ext cx="10972800" cy="1143000"/>
          </a:xfrm>
        </p:spPr>
        <p:txBody>
          <a:bodyPr/>
          <a:lstStyle/>
          <a:p>
            <a:r>
              <a:rPr lang="pt-BR" dirty="0">
                <a:effectLst/>
                <a:latin typeface="Arial" pitchFamily="34" charset="0"/>
                <a:cs typeface="Arial" pitchFamily="34" charset="0"/>
              </a:rPr>
              <a:t>Objetivos</a:t>
            </a:r>
            <a:r>
              <a:rPr lang="pt-BR" dirty="0"/>
              <a:t>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35318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1270661"/>
            <a:ext cx="10972800" cy="537952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Objetivo 2: Melhorar a qualidade da atenção a hipertensos e/ou diabéticos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Meta 2.5: Garantir a 100% das pessoas com diabetes a solicitação/realização de exames complementares em dia de acordo com o protocolo.</a:t>
            </a:r>
          </a:p>
          <a:p>
            <a:pPr>
              <a:buFont typeface="Wingdings" pitchFamily="2" charset="2"/>
              <a:buChar char="v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Indicador 2.5: Proporção de pessoas com diabetes com os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exames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complementares em dia de acordo com o protocolo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109728" indent="0"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  Primeiro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mês: 4 usuários (100%)</a:t>
            </a:r>
          </a:p>
          <a:p>
            <a:pPr marL="109728" indent="0"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    Segundo mês: 8 usuários (100%)</a:t>
            </a:r>
          </a:p>
          <a:p>
            <a:pPr marL="109728" indent="0"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    Terceiro mês: 8 usuários (100%)</a:t>
            </a:r>
          </a:p>
          <a:p>
            <a:pPr>
              <a:buFont typeface="Wingdings" pitchFamily="2" charset="2"/>
              <a:buChar char="v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   </a:t>
            </a: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72271"/>
          </a:xfrm>
        </p:spPr>
        <p:txBody>
          <a:bodyPr/>
          <a:lstStyle/>
          <a:p>
            <a:r>
              <a:rPr lang="pt-BR" dirty="0">
                <a:effectLst/>
                <a:latin typeface="Arial" pitchFamily="34" charset="0"/>
                <a:cs typeface="Arial" pitchFamily="34" charset="0"/>
              </a:rPr>
              <a:t>Objetivos</a:t>
            </a:r>
            <a:r>
              <a:rPr lang="pt-BR" dirty="0"/>
              <a:t>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3094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5133227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Objetivo 2: Melhorar a qualidade da atenção a hipertensos e/ou diabéticos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2.2: Realizar exame clínico apropriado em 100% das pessoas com diabetes.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Indicador 2.2: Proporção de pessoas com diabetes com o exame clínico apropriado de acordo com o protocolo.</a:t>
            </a:r>
          </a:p>
          <a:p>
            <a:pPr marL="109728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Primeiro mês: 4 usuários (100%)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Segundo mês: 8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usuários (100%)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Terceiro mês: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8 usuários (100%)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248512"/>
            <a:ext cx="10972800" cy="1143000"/>
          </a:xfrm>
        </p:spPr>
        <p:txBody>
          <a:bodyPr/>
          <a:lstStyle/>
          <a:p>
            <a:r>
              <a:rPr lang="pt-BR" dirty="0">
                <a:effectLst/>
                <a:latin typeface="Arial" pitchFamily="34" charset="0"/>
                <a:cs typeface="Arial" pitchFamily="34" charset="0"/>
              </a:rPr>
              <a:t>Objetivos</a:t>
            </a:r>
            <a:r>
              <a:rPr lang="pt-BR" dirty="0"/>
              <a:t>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35318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Objetivo 2: Melhorar a qualidade da atenção a hipertensos e/ou diabéticos.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Meta 2.6: Priorizar a prescrição de medicamentos da farmácia popular para 100% das pessoas com hipertensão cadastradas na unidade de saúde.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Indicador 2.6: Proporção de pessoas com hipertensão com prescrição priorizada de medicamentos da Farmácia Popular/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Hiperdia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475" y="440892"/>
            <a:ext cx="10972800" cy="1143000"/>
          </a:xfrm>
        </p:spPr>
        <p:txBody>
          <a:bodyPr>
            <a:normAutofit/>
          </a:bodyPr>
          <a:lstStyle/>
          <a:p>
            <a:r>
              <a:rPr lang="pt-BR" sz="4000" dirty="0">
                <a:effectLst/>
                <a:latin typeface="Arial" pitchFamily="34" charset="0"/>
                <a:cs typeface="Arial" pitchFamily="34" charset="0"/>
              </a:rPr>
              <a:t>Objetivos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Metas e Resultados </a:t>
            </a:r>
          </a:p>
        </p:txBody>
      </p:sp>
      <p:sp>
        <p:nvSpPr>
          <p:cNvPr id="6" name="CaixaDeTexto 5"/>
          <p:cNvSpPr txBox="1"/>
          <p:nvPr/>
        </p:nvSpPr>
        <p:spPr>
          <a:xfrm rot="10800000" flipV="1">
            <a:off x="819396" y="4493757"/>
            <a:ext cx="5985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Primeiro mês: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38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usuários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Segundo mês: 98 usuários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Terceiro mês: 160 usuários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800288"/>
              </p:ext>
            </p:extLst>
          </p:nvPr>
        </p:nvGraphicFramePr>
        <p:xfrm>
          <a:off x="6954859" y="3574473"/>
          <a:ext cx="4667250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name="Gráfico" r:id="rId3" imgW="4667278" imgH="2648048" progId="Excel.Chart.8">
                  <p:embed/>
                </p:oleObj>
              </mc:Choice>
              <mc:Fallback>
                <p:oleObj name="Gráfico" r:id="rId3" imgW="4667278" imgH="2648048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859" y="3574473"/>
                        <a:ext cx="4667250" cy="264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647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9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5087198"/>
          </a:xfrm>
        </p:spPr>
        <p:txBody>
          <a:bodyPr/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Objetivo 2. Melhorar a qualidade da atenção a hipertensos e/ou diabéticos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Meta 2.7: Priorizar a prescrição de medicamentos da farmácia popular para 100% das pessoas com diabetes cadastrados na unidade de saúde.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Indicador 2.7: Proporção de pessoas com diabetes com prescrição priorizada de medicamentos da Farmácia Popular/Hiperdia. 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475" y="440892"/>
            <a:ext cx="10972800" cy="1143000"/>
          </a:xfrm>
        </p:spPr>
        <p:txBody>
          <a:bodyPr>
            <a:normAutofit/>
          </a:bodyPr>
          <a:lstStyle/>
          <a:p>
            <a:r>
              <a:rPr lang="pt-BR" sz="4000" dirty="0">
                <a:effectLst/>
                <a:latin typeface="Arial" pitchFamily="34" charset="0"/>
                <a:cs typeface="Arial" pitchFamily="34" charset="0"/>
              </a:rPr>
              <a:t>Objetivos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Metas e Resultados </a:t>
            </a:r>
          </a:p>
        </p:txBody>
      </p:sp>
      <p:sp>
        <p:nvSpPr>
          <p:cNvPr id="6" name="CaixaDeTexto 5"/>
          <p:cNvSpPr txBox="1"/>
          <p:nvPr/>
        </p:nvSpPr>
        <p:spPr>
          <a:xfrm rot="10800000" flipV="1">
            <a:off x="1075901" y="4313327"/>
            <a:ext cx="553390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Primeiro mês: 3 usuários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Segundo mês: 7 usuários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Terceiro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mês:7 usuários</a:t>
            </a:r>
          </a:p>
          <a:p>
            <a:pPr algn="just"/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317640"/>
              </p:ext>
            </p:extLst>
          </p:nvPr>
        </p:nvGraphicFramePr>
        <p:xfrm>
          <a:off x="7042068" y="3577665"/>
          <a:ext cx="4524375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Gráfico" r:id="rId3" imgW="4524479" imgH="2648048" progId="Excel.Chart.8">
                  <p:embed/>
                </p:oleObj>
              </mc:Choice>
              <mc:Fallback>
                <p:oleObj name="Gráfico" r:id="rId3" imgW="4524479" imgH="2648048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068" y="3577665"/>
                        <a:ext cx="4524375" cy="264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659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47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5002598"/>
          </a:xfrm>
        </p:spPr>
        <p:txBody>
          <a:bodyPr/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Objetivo 2. Melhorar a qualidade da atenção a hipertensos e/ou diabéticos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Meta 2.8: Realizar avaliação da necessidade de atendimento odontológico em 100% das pessoas com hipertensão.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Indicador 2.8: Proporção de pessoas hipertensas com avaliação da necessidade de atendimento odontológico.</a:t>
            </a:r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475" y="440892"/>
            <a:ext cx="10972800" cy="1143000"/>
          </a:xfrm>
        </p:spPr>
        <p:txBody>
          <a:bodyPr>
            <a:normAutofit/>
          </a:bodyPr>
          <a:lstStyle/>
          <a:p>
            <a:r>
              <a:rPr lang="pt-BR" sz="4000" dirty="0">
                <a:effectLst/>
                <a:latin typeface="Arial" pitchFamily="34" charset="0"/>
                <a:cs typeface="Arial" pitchFamily="34" charset="0"/>
              </a:rPr>
              <a:t>Objetivos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Metas e Resultados </a:t>
            </a:r>
          </a:p>
        </p:txBody>
      </p:sp>
      <p:sp>
        <p:nvSpPr>
          <p:cNvPr id="6" name="CaixaDeTexto 5"/>
          <p:cNvSpPr txBox="1"/>
          <p:nvPr/>
        </p:nvSpPr>
        <p:spPr>
          <a:xfrm rot="10800000" flipV="1">
            <a:off x="938143" y="4119172"/>
            <a:ext cx="5628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Primeiro mês: 31 usuários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Segundo mês: 96 usuários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Terceiro mês: 164 usuários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597145"/>
              </p:ext>
            </p:extLst>
          </p:nvPr>
        </p:nvGraphicFramePr>
        <p:xfrm>
          <a:off x="6852062" y="3511459"/>
          <a:ext cx="46101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" name="Gráfico" r:id="rId3" imgW="4610050" imgH="2590822" progId="Excel.Chart.8">
                  <p:embed/>
                </p:oleObj>
              </mc:Choice>
              <mc:Fallback>
                <p:oleObj name="Gráfico" r:id="rId3" imgW="4610050" imgH="2590822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2062" y="3511459"/>
                        <a:ext cx="46101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590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6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5228229"/>
          </a:xfrm>
        </p:spPr>
        <p:txBody>
          <a:bodyPr/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Objetivo 2. Melhorar a qualidade da atenção a hipertensos e/ou diabéticos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Meta 2.9: Realizar avaliação da necessidade de atendimento odontológico em 100% das pessoas com diabetes.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Indicador 2.9: Proporção de pessoas com diabetes com avaliação da necessidade de atendimento odontológico.</a:t>
            </a:r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475" y="440892"/>
            <a:ext cx="10972800" cy="1143000"/>
          </a:xfrm>
        </p:spPr>
        <p:txBody>
          <a:bodyPr>
            <a:normAutofit/>
          </a:bodyPr>
          <a:lstStyle/>
          <a:p>
            <a:r>
              <a:rPr lang="pt-BR" sz="4000" dirty="0">
                <a:effectLst/>
                <a:latin typeface="Arial" pitchFamily="34" charset="0"/>
                <a:cs typeface="Arial" pitchFamily="34" charset="0"/>
              </a:rPr>
              <a:t>Objetivos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Metas e Resultados </a:t>
            </a:r>
          </a:p>
        </p:txBody>
      </p:sp>
      <p:sp>
        <p:nvSpPr>
          <p:cNvPr id="6" name="CaixaDeTexto 5"/>
          <p:cNvSpPr txBox="1"/>
          <p:nvPr/>
        </p:nvSpPr>
        <p:spPr>
          <a:xfrm rot="10800000" flipV="1">
            <a:off x="953980" y="4481093"/>
            <a:ext cx="5506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Primeiro mês: 3 usuários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Segundo mês: 6 usuários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Terceiro mês: 7 usuários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794881"/>
              </p:ext>
            </p:extLst>
          </p:nvPr>
        </p:nvGraphicFramePr>
        <p:xfrm>
          <a:off x="6650181" y="3516062"/>
          <a:ext cx="455295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Gráfico" r:id="rId3" imgW="4552823" imgH="2590822" progId="Excel.Chart.8">
                  <p:embed/>
                </p:oleObj>
              </mc:Choice>
              <mc:Fallback>
                <p:oleObj name="Gráfico" r:id="rId3" imgW="4552823" imgH="2590822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181" y="3516062"/>
                        <a:ext cx="455295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590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1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85636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Objetivo 3: Melhorar a adesão de pessoas com hipertensão e diabetes ao programa.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3.1: Buscar 100% das pessoas com hipertensão faltosas às consultas na UBS conforme a periodicidade recomendada.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Indicador 3.1: Proporção de pessoas com hipertensão faltosas às consultas médicas com busca ativa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Primeiro mês: 12 pessoas (100%)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Segundo mês: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13 pessoas (100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Terceiro mês: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17 pessoas (100%)</a:t>
            </a:r>
          </a:p>
          <a:p>
            <a:pPr marL="109728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475" y="440892"/>
            <a:ext cx="10972800" cy="1143000"/>
          </a:xfrm>
        </p:spPr>
        <p:txBody>
          <a:bodyPr>
            <a:normAutofit/>
          </a:bodyPr>
          <a:lstStyle/>
          <a:p>
            <a:r>
              <a:rPr lang="pt-BR" sz="4000" dirty="0">
                <a:effectLst/>
                <a:latin typeface="Arial" pitchFamily="34" charset="0"/>
                <a:cs typeface="Arial" pitchFamily="34" charset="0"/>
              </a:rPr>
              <a:t>Objetivos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15416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8563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Objetivo 3: Melhorar a adesão de pessoas com hipertensão e diabetes ao programa.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Meta 3.2: Buscar 100% das pessoas com diabetes faltosos às consultas na UBS conforme a periodicidade recomendada.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Indicador 3.2: Proporção de pessoas com diabetes faltosas às consultas médicas com busca ativa.</a:t>
            </a:r>
          </a:p>
          <a:p>
            <a:pPr marL="109728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   Primeiro mês: 1 usuários (100%)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Segundo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mês: continuo 1 usuário (100%)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Terceiro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mês: o mesmo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usuário (100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%)</a:t>
            </a:r>
          </a:p>
          <a:p>
            <a:pPr marL="109728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475" y="440892"/>
            <a:ext cx="10972800" cy="1143000"/>
          </a:xfrm>
        </p:spPr>
        <p:txBody>
          <a:bodyPr>
            <a:normAutofit/>
          </a:bodyPr>
          <a:lstStyle/>
          <a:p>
            <a:r>
              <a:rPr lang="pt-BR" sz="4000" dirty="0">
                <a:effectLst/>
                <a:latin typeface="Arial" pitchFamily="34" charset="0"/>
                <a:cs typeface="Arial" pitchFamily="34" charset="0"/>
              </a:rPr>
              <a:t>Objetivos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27688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60375" y="1435037"/>
            <a:ext cx="10547843" cy="5217226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O Município de Ipiranga do Piauí se encontra localizado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na</a:t>
            </a:r>
          </a:p>
          <a:p>
            <a:pPr marL="109728" indent="0" algn="just">
              <a:buNone/>
              <a:defRPr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região centro-sul do estado do Piauí, a 256 km de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distância</a:t>
            </a:r>
          </a:p>
          <a:p>
            <a:pPr marL="109728" indent="0" algn="just">
              <a:buNone/>
              <a:defRPr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da capital (Teresina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109728" indent="0" algn="just">
              <a:buNone/>
              <a:defRPr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Possui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uma população de 9.326 pessoas, segundo os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dados</a:t>
            </a:r>
          </a:p>
          <a:p>
            <a:pPr marL="109728" indent="0" algn="just">
              <a:buNone/>
              <a:defRPr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do IBGE (2010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marL="109728" indent="0" algn="just">
              <a:buNone/>
              <a:defRPr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Sua principal economia é a agricultura.</a:t>
            </a:r>
          </a:p>
          <a:p>
            <a:pPr marL="109728" indent="0" algn="just">
              <a:buNone/>
              <a:defRPr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Na área do município existem cinco equipes da ESF, duas na zona rural, três na zona urbana e uma equipe do núcleo de apoio à saúde da família (NASF).</a:t>
            </a:r>
          </a:p>
          <a:p>
            <a:pPr marL="109728" indent="0" algn="just">
              <a:buNone/>
              <a:defRPr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U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h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ospital de pequeno porte (HPP).</a:t>
            </a:r>
          </a:p>
          <a:p>
            <a:pPr marL="109728" indent="0" algn="just">
              <a:buNone/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r" eaLnBrk="1" hangingPunct="1">
              <a:lnSpc>
                <a:spcPct val="150000"/>
              </a:lnSpc>
              <a:defRPr/>
            </a:pPr>
            <a:endParaRPr lang="pt-BR" sz="1600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2" name="AutoShape 2" descr="data:image/jpeg;base64,/9j/4AAQSkZJRgABAQAAAQABAAD/2wCEAAkGBxQTEhUUEhQVFhUWGBgXGBcYGRgYHxgdHhcZHBgeGBgcHCggGholHB0XITEhJSkrLi4uGCAzODMsNygtLi8BCgoKDg0OGxAQGzQkHyQsLCwsLCwsLCwsLCwsLCwsLCwsLCwsLCwsLCwsLCwsLCwsLCwsLCwsLCwsLCwsLCwsLP/AABEIAQQAwgMBIgACEQEDEQH/xAAbAAACAwEBAQAAAAAAAAAAAAAABQIDBAEGB//EAE4QAAIBAgQCBQUMBwcDAwUBAAECEQADBBIhMUFRBQYTImEycYGRoRQjMzRSVHOSsbLT8EJydLTB0eEVQ1NilLPxFiSCZIPCRGOEpMMH/8QAGQEBAAMBAQAAAAAAAAAAAAAAAAECAwQF/8QAKREBAQACAQQCAgEDBQAAAAAAAAECERIDITFRE0EEMiJxgZEzUmGhwf/aAAwDAQACEQMRAD8A+41ya7WPEjvUF169l4e2jD3CQZ51jck+Jomg3NeEHUH01JGkTS8+FZ+kelfc9vNkLy6IFBAJLsFGp03I3otjjcrMZ5p1RSIdN3vmdwee5YH23KuwXTLNeWzcsPaLIzqS1tgQpUHyGOveFRuNPgz1vt/mX/1k612c9zCoWcK1y5IR3tzFlyJKMCROseFZf7Btc7/+oxH4lbusXw+E/Xu/7D1bXL18rMuxhJoqToK1zv6f+oxHo/vKl/YNrnf/ANRiPxK14u4Vy5Yljl1mBMxMeOnprha4u4V/NKH1Eke0Vlyy9rajL/YNrnf/ANRiPxKP7Btc7/8AqMR+JWxMUsgGVJ4MInzHY+g1O/eyxoSSYAESTBPEgbA05ZezUJ8V1YRjKX8VbOnk4i8wPnV2I9UVmxXVkBSxxeMUr3pW88acMusyOBJp77p5pcHoDfdJqJbtGAhgq94yCsn9EajXXX0CrTqZz7RxhDhOrd2QWxF7KVEq9y6WDSZgpcUZSI01140twuJtoyriXup2pc2m7fEKCocqO0m53C0Sp2YMIM17XFYhbaF3MKokmCfUBqTOkCvDdC9AXbnSL3LlhrdoHtBbeIAKwF4iGbMxUaCSK26XXzl3e7Tp/j9PqcuV1qW/3+v+3o/7IT5V/wD1GI/EqP8AZdv5d7/UX/xKZv0DhDGWxbmZhQFI0O0EZdxtGschSrovouznv2yi3VRwBcuBbjyRLozle9lkCSSeB2168vysJN8XFOjl7QxGEsW/hL1xOHexV5ftuVW1vDD+/uE8hib7HzQLhJPhT61gLSyFt21B3hVE+eBWgaCBoBWN/On1hFp+PfvJ5tMED/d4wcpv3tvN22nmMGovYtL5Yxi6T5eLYfWRyPbXpQ07V2qT8zL/AGz/AAv8E90l6vYpmwuHOdzNm0ZLMSZRdSSZJ8+tFVdX/iuH+htfcWu1uzeyxFyB4mshM71tu28wisxwxnh5/wClQlVXDXbluCRUQKCVJutHwdv9ow3++lOaSda2AsoSQAMRh5O0AX0nXhUZeG/43+tj/WFn/wDoPS1sYd7K3B2rFZUHXLIkGNpHA8K1dF43PewdwbthXmf1rQPtpNa6v4Z7927iMRbdXbMoFwA7ycxn0einll7TYywlhkIWzdEIQQozW40GwrObt3Xo5zp4dKdPDdsmVt1qd8fDf05czXcIf/uXf9h6li2YISozEbKNPb4UdOpF7Bj/AD3f9h60Vh1/3ebh4ZsNbBi4TnJEg8ACP0Rw+3xrQwkVnwoyHs+AEr+rMQfMdPNHjWmsqugVDLDAEHQg1XawoVs0sYELOuUHUwd9YG5O1W5BXOz5afnlUbE6hfvqil7jBEUSzMQAo4kk6AUme22Lbu3LlqzbY9+0xVrzeS0ET70AXE8WgiMoNbV6vYdQmZHulSG99uXLslfJZg7EFhC6kcK0nT9o5MHRlq5irdu9idALouW7NsMuqmbRusSCZEPlIUd5ZBjX0zudJGvDwEgEH1is+JtEAuhIzESpkgknLO8gyRxju7VcyiQCTpuZ8QftitpJPCjH07jmsWjc3ZsltJ8lXdwiFuShmBJ5Cq8Dh1s20trJCiJ58SxA4kmTHOt2OIdHTsxcBQ+9tAFzTye9proJOmtJ+rNorhbEzPZLAOuURos8YECeMTWfU8LYmLv3SRy4a0BTG/sqN1OXHQ+NSuvAJNYrI253Bnh5/wA61Iv4H7ahZaIGhHMTV1Ai6vfFcP8AQ2vuLRXOrojCYcD/AAbX3For0o5nt6KKKDjLO9Yr1vLPKt1U4vyaDHmqu9aUiGVT5wCPzNWMKjHOgp9w2/8ADt/UX+Va+jsMiklUVTtIAHtAqBateEtwvn1ppbll7JusrEXsJAJ98uaCP8B+dWWboZc23n4RoQfTUesXw+E/Xu/7D1A4JJJK5p1htQOcA6CuTr65NMPAwneLP8owP1VkD0E5j6a0VWBlMDQRty83KpMeA3+ysKulWPpfEi3ZdjrplA+Uzd1VHiWIHprSxgEkiBqSeHOTwFLeirPum4cSQ2W2SuHDSATBD3QpG5mFaJygkaOathjuot0YdD4Q2sPYtZp7K1btkgbFUCmBwGh014VrUyJYiDG8awdPRUkExAiJB9ewO+/Gum0Ay78eJPCulRlx6g99QpyS5kTsrceeo80VrRDI5DnqfR/WpYhhlbY6bHbXmORrIjPb0jtFCnVRrPAGXJjzDlQa7yg7mI19hFeY6Ewq2r+JQWxa7yMlsE5Tbgw6r5IJcvmgTIEzpTbGdJKkdpdtqT5KZWdm/VUMGfjsteW6W6cQFsUuIe24t2kyXcO6oozsXk3ApB1zkBgwVAYOlVym5pMvd6u7t5tdp9lRtsWgnQfb+dKkxlTl1kaekaVwNJgaQOXq+yuZdZRVZkmPT+RXSvKPNQJer/xXD/Q2vuLRR1e+K4f6G19xaK9KOZ7aiiigKKK408KDFi1APn1/npUbKSY9P/FFxTPe3rRhbManc7eA00oJW8Mo2FXUUUCHrF8PhP17v+w9W1V1i+Hwn693/Yera4+v+zbp+EXjjqeFctrHh4VFYXTh4CpdpzkeesV2Tpq0XsXFUAsVJVSJDEagEcQSAD4GpYLrJnUlsNiUIJVl7POVIAMHIW4EHxBBFaZgFjpxPgBVHVqClzERlGIcXFnfILaIhPIsq5o3AYA6itelfpXJwdYbYuMMrhBGa66tbVGMwrZgGXQbkZZIEyQKaXycpkeMiDXDYzqUcAoQVKkSGB0IYbEEbjxpRc6NEm0L15bQ0CZjE6HKbkZwmoGXNHDbStlUm6YtLdZXDC3bbIbpy5M5VXgldV00loEiN4nX0tjRbw737dsXsq5gFPlCRJBUMSAJOgMxVmFRUELCKqgAIAFPiAB+ZpenQqm53WIstLvh9rbMTowESAdSyDukkGN5CXQlu5lN+663LjqhLLba2oWDlVFYlgBmYyd8x0G1S6zuTZFopJuultRJic2YkwNVCqzEHcCONN4bmPUT/GvPdKsfduHW5BTJdNsATFwAZmbcqBbJAYaS5BMsoMW9thoTVdo6T5/+a6+UCTAA4mABWa/igwy2mVmbQQQYHEnwH8RXNI0ak586lWS4ptjNnYqCMwYg6TqdpEb8oFaiY1NRQj6v/FcP9Da+4tFHV74rh/obX3For0o5jO11rz5jbwuIdVe5bzDsQCbbsjQGugxmU7iur1nYkgYPEyInXD6T/wC9v/Sk3VdybLIuhGJxZZvkg4y/oP8AMR6hryp/atBRA85PEniSeJrly62UtjWYRD/qN/mWJ9eH/GqFrrOzCVweJI4GcPrrGnv21aaz+4k/RXL+oSn3SJqPnyT8ccu9Y2GrYPEgDWScOP8A+1C9aGIB9xYqDt8B9nbTR7iWc0Zm5v3jptBPk+irk1JPoH8fz4U+fI+OKj1mf5liv/1/xqP+pn+ZYk+Y4f8AGq24Njy4eipCnz5HxwoxnSzXsRhs2HvWQpuuWum1EdkVju3GMyw4U1fh+eFFy2CO8objBAP28ay9HMAoXZ9e6dCBMwB8kbaaaVnlly7rSa7NiqBsK7RRVFnCKydXCRbNme9hm7MiIDCA1tvObZUkg+VNbKx4MlcawBJW7ZDMOCG28KeQzhyNd+yHKtOne+lcjgOTMDbnVOHAzMrRmkmflA7eoQvoHOrA8FtDuNf/ABHpqjEd5co0diY5qflTwgR6wONbKLzuQYgCY5+f1GuMp3/SO3h+dZ88UOdQCu2s6H+u/hQzksIB005b854UHXZtNhJiN/Py4TXn8UFt9IZnzA3rKpbbXKzK7s6ngGAKkA7jNHGvQBIYEmTBE8Nxt7ar6TwCX7TWrk5WjUbqQQVZTwZWAIPAgVFm5pJZipuEKo0V0LMTA7rBiuxzHSP41tpTg7lyxcTD38rZwxtXUEB8oBcOhYsH1mdQZ4bU2rDKa7LxxlBBBEg6EHjWYYFdJLFRsjHMNoG+pjxP8K1VC45HD08qrKEnV74rh/obX3Frtc6vfFcP9Da+4tdr0o5lfU5ot3R8rEYth6MXdVvPED6wr0Ned6qWWa2WJAVcTjSAN2nFXwcx4DXYchrXoq8/qftXRj4FFFFVWFFFFBF1kEeFCNIqVQtneNpohOseJtBrqBtVCs6j/MGXXx0NalcESCCOc6ab61ltr2jh/wBBfI8TrLeaDA9fKpg2UVzMJida7UJVYvErbRncwqgk/wBBxPIVRgMJc7Q37oCMyi2toGSqZszF22Lkxtoo0BMzWbGYU3r+QsSlu2t4WxpmuB27M3G3yyAVAI1tk68GFy9kthnt3GyxmbKGmND3FZm56AGtunj22plWsW4OuxOwJEaRrG8xvXcOkO/EnKZPyYgD0EN+daypjFuAC0I13YFApEaEESW1Hd8OFdzXe1jutl0zGV0YExAB0BUfkGtVW25IMiNYHqnX21y2SDDazxH8uGnHWqMJiMxOoLiQVnUQYMD5M8dKvVZJmfTI/oagSuFTodfDf2VxCRpBjhMe2rAoG1cdto4n+BoEfTTH3ThAQN7x8dLfnBjXbKeGo0Dbqw9Oq3b4MwB75cBaeBssSkf5iA3/ALdbqx6nlfEVXeaB59P5+yamWiqyJBOs8P6e2s0k3V34ph/obX3Frtc6vfFcP9Da+4tdr0o5k+qPwDftOM/fL9OqS9UfgG/acZ++X6dV5+f7V0zwKKKKqkUVwmqMXcYZVSMzGNRMAasYnht5yKIGNbugTBZkGhgkZ1mI12naqjgSQFa4zKCNCF4bAkCTV9jCquupbizan18B4DSrqnevAy3cBbP6IG2gkAxsGA0YeetHac9/XUqKjYqCGB55/PjU5PIev+lSooMGFOXHSdO1sZVgkybdwsZGwgXNDxk+FNr7gGJ31I9HPhNKelMCzxctN2d9FYW3gHQlSVeQZRiqyBroK14TF9qrzbZHTR0aDuJlWBhgeB0OmoFb9OyzSli1EI0PhLacQJn1D11FGzMSxgnQrp3QCSsjfjvtqOFaBbgbHbgZnzzvVeBt6nNLOumYzsdRAO2mh81aITOHGgYAgkHl3gp1EcxVV5EWGXygyxuSZIUiTwMxPOOVWm0M5hRsPDid4Gv9K7eYEQwIHHQ/w+0UGmq11Y+G3qqhLR1yXDHI96DruTrHhvpvUkwxjvsxJ3g5R6IgxUBd1nQRh3OrJibeQSRJYNbbYGYR3b/xOoq86mNgN6q6w9GI2HuEWw1xFNy20ZnFxAWQqx1zSB9lTw11XUOhzK4DBt5BEg+qsuqtimqAf8k1KiislyLq98Vw/wBDa+4tFHV/4rh/obX3For0o5U+qPwDftOM/fL9OqRdV7oXDOzbDE4zx/8ArL1M1uXTrkUDkWIMeMCAfD215+U/lXRPDqYljqLZI4GVE6xtO1Hvp/w18ILx6ZX7KqstctoMyqQo1KsSfPBUTVnu9P0SX/UBb2jSmvSUV6NQznAuM0yzAHfgB+iPAVdYwipqoMxElmYxyliYFVnpG1xcA7wwKn1EVE4i6fItADm7ZZ5aAEj0xT+R2bKKyZbzaEog45ZY+EEgAeo1Zh7xJKtAca+BHyl8PsqNC+isfSXSdqwqm60ZmCINy7HZUG5Y8qzDpG85yWsLcV4n38raWJjdS5Y+AB3ExSY2+DcNaKWYjH3bGuJtAW5+FtNnVBzughWQeIDAcSKuxPS1lHFtnBuGItqC7Gdu6oJ/4NLjYbjbWLoHKb2Ku6ybi2uO1u2vDaQ73NY5DgKqfpRiStrD33YHLLIbaBtIzM8HLBksoYaHjpXei0ODIt3nlbksLpAAFxnLXFY8ASVylidomQJ16eNneq5U6t3QODbmO6T9g849FYbGPt3b10ISzWQFaAVjMST3iBOqxAmCrVFcW95nTDsqqjsj3SA0MD3kRZgsJ1J0ExB1ipOhkymHu55f35CFc5nZyGAGRwGdoBUgctydVTKDqSZYKNdo/oaue8ANxPAUoPRTi2WGJv8AaAGGZlIB0mbaqEYacp3giauw/SPZymIARhAzKHKOGMAhiNDOhUmQY3kEhbjMZasx2l0KTqMzRIGrHzeJ01A41utuCJFJUbtb63LVthb79q5cJXJcTUd1Q2YsLkQxAEF95FZrtrFWlVbNxXUFYXIA7IrovednyE5CdQFkgaig9FevKilnIVVEsxMAAbknhXnerN0Nh1OzZnzgiCHNxi8rAykkkxAiRW61aN9le+Mqgh7dkxuNQ9yNGcbhQSFOupAIjiujrq3Xu2DbbtChe2+ZZhcpZbizBjLuhnLEjQimeO4mVpopU3TiW7nZYmLF0+QrMG7QQdbZG+xkQCI21FaX6UtjcnaRKkZv1ZGv5NYcavuF3V/4rh/obX3FornVw/8AaYf6G19xaK9GOZDqlg1Np3YZj7pxcTrljGX9vTrXoaRdUn95cf8AqcZA/wDzL/sp3qPH88K8/P8AauieEqK4rTXaqsJooooCs+Mt6ZwcrJJzROm7A/5SB9h4VX0hjsmVUXPduaW7Y4wRmLH9FFkEtw8SQDXf6CUqGxHv9zMujeQJYStu35IEaS0mNzV8MLe6trnQXR3asuMvovaEDsUMN2ClTmyng7ycxHCBwpr2bs2eVAHkAgmNNSdQATqOOnLWrHEgZdCdNPb/AM1J1Ed4gKBtsAPE8ordRVYuM+YMBAMSP0hAO3CZiJrmBwVuz3bVtEViTCKF9YA9tdwN6VzASGJaQQdzoDruBA9FWs+s8tI2OsbeypF1VFQ0yAVgqQdQZ3kcRw9dd7T5Wn5586gGI0EHTQ+HjrvpUBLh8NdtPd7HD2xb7qoBd7NcttYByqjd4ksNvJVNab4WLltHAy50U6ciJj21bZ1X1/bS3oa2ym5ZLZ7djIimIPkBsrxoxClNREzqJqQxvAADTujceiqWGYFSCyRtAOkbMGGv5mpXroXumdZA4mI4Did/VQt6dRruDAInfQjgQdNfGgrS1CKAe6I8wAHEHWB/CuYdZYHQZSRlHLWCTxBAUjbeuriAQkKzaDQKR6RMCJ+2qjaLtmVIXQT5DRMtAGpmANSOMeIaLdwEaQdAsab8vRXRfaciqcwiSYyifMZPmrM1kAllSCCJggMQBlIGsRAGk8OdaMMjZmYDKDHdJkyOJiQNIEDgBQKHZjjoaHKWB3gICFn21YkMwE6cE14TuvWFfylDecTS/q9c7S297/GvXXncFQ5t2ypjVTbRCD400rmzv8l54Iur/wAVw/0Nr7i0UdX/AIrh/obX3For0I50+qPxdv2nGfvl+nVJeqPwDftOM/fL9Oq8/P8AaumeFaiTJ4E6fnwiu37yopZ2CqBJZiAAPEmo224xv5vN/CluHsDE4xi3es4UIAsmDiDLNnXZsls2is7FyeRDHHd0W6Wp0m1wgYexceQDmuK9hIP+d0knwVTUv7LvXyBiSiWhq1m2S/achcukLKaNKBdZEmJBem5rsfPUQ4Lej7COHpraYSKbrH0b0Hh8OzNYtJbLgA5RAgEnRdl1JJgCdJmBW29azDeCCCD41ZRVkMlstnKkAGJLDzxoDtPLwOpqT5YJyhl4neecA71LD6l25nKPMun3s1DMRb03gDnB2mOMcqAwnk5jHe73gJAjXzcamiycx9H9fGs1ruqLR0J0nfNOrEHnuYq+6mkyYHjw4+fSguBqi4ACSNIBM8vPznx5V0gSMp0MzH2j06emlXTmF7S1c2K24JRvIu5SHdX5gwBOsEHcSCGzCY6zdBNpkueSTkIPleSZHPn4Uu6TstYS5ct37iMzq/ZHs2DklVyyyFgW0Ud6ASOAijGXWtXS9tC3bJbRAA0K6mbebKDltkO0nYdnzIrmK6JuXbtq87WBctN3YskkAnVc7XNQRxga7RUh1aCrOUEnidWPpY/zrO2H3JDCQSYYiTG/dOpjTXlWx14jf7RVbPqJB46b6/yj7agdzwICkcBt6ONRW5rlmIjhrx9GwruUjWP/ABn7OE8KkbRI1O/CAf4b0FZBzRPjJjiIgAeaaT9JK/bpaa46WnSQUOU3XUsXVnHeXu5WAUgkK+sCKcCPI084/rx/rSvpe3e7Sw4Q3UtrcLIhGfOVCqwDMqnTtFiZ7+m1L4Srt9B4dVCC0uUAKFMkQNhBNcHQqRla5fZdgvbXFCjgAUKkxtLEnTetmDxSXbaXLZzI6hlPMESDV1c26uQ9XFjCYcDYWbQ5/wB2vE0V3q/8Vw/0Nr7i0V6McyfVH4Bv2nGfvl+nVJeqPwDftOM/fL9Oq8/P9q6Z4QtJGnjpWTqikWHumCb9+7dkCMwLlLWhA1Fpba7DyZ3mudK3Sezso2V7zZQRuqDvXWGhghAQCRAZl503tYdbaIiCEQBQBrAAgVp059q5LbS78J4cqLnA+P2j/ipKZ1qrFkhCQJI1jza1ohdUL9zKpbkCaqXFQO+Mo3zbr6+Hpio426O4N5YHSTovenQHSco9IohZbBVVXcxHs1Pr+2o3FIA1nvLoBv3gedR90rMkwBxhh6yRArly/nIFogwQS2hUb6aMCTUjuMuDsy3IZwP1e8PsqQxDHa22u0kAeniPVNUraZmKsUKrlPdQrJ1MEljt3T6a2kxUDIcDJLMZblsvDh6N6jjrC3LNyzqmdGWQJjMCJEemteYnYR4n+VRsDedTME/Z9vtoMOAxsqcy5blv3u4vI6ZSDxRgcwPLxBFbWQbnX7Dy09frpRhrbtirtxZW1qj6hs9xezysFyyoCh1315U4NsHb2c/51Ij2PMg+cTHmqCmGHEa7SdfTtpOk8KlcJACzM6Sd44z4+NTuuJUCJ5eEa/w9lQIEwwkb7DfUewVZDcwP4emqnYknLIIidtvDn6NNN6suXRB1j2RQRTLJXSNx/H0zr6aydM4s2bTXNCwEJJiWJhQeETHto6U6Xw9hSbrqApVSo7xBbyZUSRIkztAJ2BpHhPfGF3FBy0sbNt0BW0pJylQsg3chUMxJPlAQJmLdJNejMELNm3aXUW0VAdpygCY4VpqmzikYwp132IkcxO4qF+6qsMwnNyBYgDwA219tc+quV9X/AIrh/obX3FornV34ph/obX3For0Y5lnVH4Bv2nGfvl+nVJeqPwDftOM/fL9aelbjlrdi0Sr3SZcZZt21HfdQ2hYEookES4MGIrgym87P+XRPCPRXv2LvvlcJZUWEc6BmJz3Smn6JCITzVhwFPHzAQdQdJ2ieY/j7K5gMElm2tu2IVZjUk6kkksSSzEkkkmSSTVl3gOZH21vJqaVWVnxwlcvByFPmPlD0ia0VnuHM4UfowzH15R5518w8aIWyRvqOfLz/AM6rXDKDmXQxGm2u+m3Aa+FX1VdECV35cD+edANfyg5p04gHXzaVLOfkn2fzqFuCZO/Ll5v513EXCAI3JAE/b6BJ9FBHCmS55t9gA/hVl7bzwPWQKjasZREnid9yTJPpJNcu29tTuOPpoLLh5bnT8+iqcXeFq29wycqlyOcDYeoCuX05EyBO58NPTVPS/R/a2iiFVYsjBmUsO7cVtRIJBAjcb0EcEFw9he2dFOpdmIUF3JZ943YtVOI6ZWYsA32C5m7JkIAmFDMWCgsc0a/omrsL0ciuWuMbtzg9yCQDuEWIQabKOUzWsgbCADMxHDhUhYvS+Q/9zaeysAdq7I1smJILK5ycdWAHjtTQASsRsTpy0/pVhE6HY0pbq/bUlrDPh2O/ZFQpOu9pgUJM6mASANdBANP0vQPtNJumOlyLgw+HCPfaSxPeSwo3a6AQZMwqaFjPAMQoxPuu7f8Ac73rRVVRrzWbb2oBYnJma65zMo/RylQxJOqg6f8ApmyLbJba6hIMMLtw5TJMxmgmSSZmeNUyzk7Jk2v6P6Cs2shy57iSe2eC7MR3mZuZ9mwpnSi30hetkLibaZWfILyEKup7ma2zFlkwu515TTesLv7XinFWM0QYZTIaJjn6CK5Yw+VmYtmYwJgCAJgacNTV9FRsIur/AMVw/wBDa+4tFHV/4rh/obX3For0o5k+qPwDftOM/fL9XdO3OyFu+BrauICZj3t3VLuYkeQFOc/qA6RVPVH4Bv2nGfvl+tPWLo84jC3rKkK1y2yAnYEjSY4VwW6z/u6Pp6GqbdwZiCRm5cY4act/Uap6L6Q7ZWJUo6MUdCQcrCDuNCCpVgeTDQGQJYi2udcwBDDKZE6jvL/8vSRW6id1yTkUx8pvk8gP8x9nqrtqxlEKYHm3854nxrgt5NF4nY6+czv65qztOen2eugMp5+yoXbJYEFtDUlJ358D7NaAx4j1cPP/AEoCZ0Yfy9FVWllydcqaAf5uJ9A09Jq8EH8/wrJiLi2ZuMwW2fLLGAvAMSeHAz4cqDbVd46ePAczypNiekLl/uYYm3bg5r7IZ1GgsK0S3HOwKjTRtYrGPfDswui7dtk+93FU3GSd0dUGaJ2eDoQCREmOU3pOjl7sGYkED2k7DjwqdpuB21I14ab+uvPt1otqMz2cUiR5ZssQQpkmFlkEAnvqvCnYBOq6gjjoIOumk/kVKE3uGCcojx4jzVCyRwIkE6aDbT27+qo3bypbNy64VFEsSYAjXWeNK7eIv3+8G7C1MoMim4wH6Tl5VQdwuWRpJ3FRbJ5Sfq00h6TvNevdijOtq2CL7IchLEI1tA47w7pJYqRuBOpFRudFkyTicTmJnMLgWNI0QKLe3+Xx31rXhMKttcqCBJJkliSTJLMxJYk8SZrPLqTXZMxRwOBt2VK2kVFJzEKIkwASeZgDU8q0UUVksox+GF209s7OrLPKRAPnB19FZcD0iSwtXkZL2XN8pXjKGKONCJI0IB12pjSPovEdricQ7XEPYt2KKMoyrlRnLakkm4CvAdzbjUzwHVx8oJOwBPqFKsNjMS6KwtWvfFV1bOcqBhOVxuzAcV0b/Lxqv9ItiEZMNbcqwC9sw7MDMYLKHguAksCsiSu+sO0UAADYCB6KeAi6u/FMPO/Y2vuLRXer/wAVw/0Nr7i0V6McyfVH4Bv2nGfvl+nVJeqPwDftOM/fL9Oq8/P9q6Z4KeqFkPZa6HId7+I7UiPfMl+5aSZXSERVERoAJMA16C1hkXULrvJknaPKMnalnVVJwllv0nU3Gj5Vxi7xqdMzNGppjnCHcZSdRIkH+X866Gay1r3ue3gK7euBVJMwOA1nkAOZ2qsRsGaByAMemPNVSW85ksSqkRtBYbkwBIB2HMHwoIMz5reWUQtBBAlu6x2PkjTbfzcdTYhASCygjcSKhjUBAkTBEDmdvsJqdpViAoEcIAj0CgqN0sfex/5HQEeA3b2eelPWHCjNhmuZnUX1zfJBKsLRKjgLuQbHVlJ8mQ8fyl9P8Kji8Mt1CjiVbkSDoZBDAyCCAQRqCKVLLRSrq9eZheDMzKl+5aQvlLwhynOVAB74aOOUrOs01rls1dLxC7bDKVYSrAgjmCII9VKfc2LQdjavHsmAAuuVa5ZAJkKCpF0kZQC/kxJDbU5oqZlZ4LNldvoO2WD3i9+4CDnuHSQIB7NYtgjwWmlFFRbb5BRRRRIooooCs+JwNq5HaW0fKZGZQ0eaRULWJdhKoI13eNjGoy6HwqSm6NwjeAJWPCYObz6VOkNIorOL7cbT+g2z/wDIUe+H5Ketz9oAPrqNBV1f+K4f6G19xaK51e+K4f6G19xa7XpRzMvVzpDs7DzaulRicZLqFYAe672uUNnIHGFJ3rR0j1kt5HS2WF1gFthwbWYvnAYFwCFUqxJI/R0mRNvVH4Bv2nGfvl+t/SNy0gD3QpggLKhmLcAgiS3gK4Mtcr/V0Twz3ulhh/c2EsBbjvbIRsyqii2FBZoJOoJIUDXKRI3pj0Nj+0tszlQyO6PB0DKYO+oB0YA8HG9JehOjTm7e5bW0ZuZbKoiZZYgM5UnPcKAazpnYca04gC1ibNwSTefs3TygfezFxUnRlyqCw/QmdhGkz3dK67HRusQezXzM3dHoEEn1QedTsjKAp000MzPPXnxq6oXiMpn8nhHjV0IWbYhTr+RUm0YeOn8v40Yc90cI0M8xvReEiOen9f40ELpBIB2/j4+FYunr3ZWHKGLjAraHO4wIQBePegkHSATtNaelcUtmxcuEErbRmhYBMCYE6TSkLdvXVe8ptraHcQFGBuEMrvmEkjKcqghfKaRtEZZaidbT6K6O7FWl2uPccvcuPlzO0BQTlAGiqqiANFFbM45iuFOZJ/PhUwK5rdriio5Y29X52oDeuiUqiLg83noc8KlFECio29o5aVKiRVGNvFV7vlMQq8pO0+FcxeJyQIlmMLsBMcSdvt5A0WMMZDOczxvAAXnkHDzmT41M9oTw2HCAwSSTmYncnTXlwG1W0UVAKKKKJIur/wAVw/0Nr7i0UdX/AIrh/obX3For0o5WHozGMmGCWmVbt3GYtEzKX0923s7ZARIVe8dQIG9O8F0WFc3bjG7eOmdgBkEarbUaIu55mdSYFJup2EYm7cfyFv4pbSydD7rxHaPGwJzBeJhfGK9TXBne9dE8ClnTVt17PEWwGbDl3yGe+pQq4WP041HMiOM0zoqsurtNX4TErdUPauK6mYZYIMb7casWZ73o5f8ANKD0cudnU3EZvKyOyhjAElZy5oAExOlZ3GMHvaXbRWAe1uIxuDXYqpVXMTD92CBKtNbTqSqarT0n0qRdFjDm2brBmYscwtBSglkBBLHNosrMEzprnv4G9fH/AHF4rBlVsZrYVgBlYtOZiDLQe7qJBgGteAwSWUCIIA48WJ1JY7liZJPM1oqmXUv0tMSq7gcRcAS/iEdAQ3ds5CzKwZM8uwygqDpEnkNDvw10sDmEMphh4wDp4EEH01ax0Ok+HOs2BkzcMd+IAkwBzJAM7zpVbbfKdaaqKKKqkVwia7ULt4KJYxrHE+wUElWK7UUuAgEEEHY86lQQbQzw4/zrnbLmyyM3LjVNzFqwy22VmOggggcy0cB7dqkMIuTKe9OpJ3J5zwP2VOvaFeJXNcCMe5lzFeZDDyj8nUacfZWnOeA089ZbOEhwzksQMqkqsjzsBr/zW2lEYPOjXwPs/nUqKhKKtM8xUq4yg1RiUIRihOYAkcdQPGiCrq/8Vw/0Nr7i0Vzq4f8AtMNrPvNrXn72tFelHM4vQz2i62sViEU3Lr5QMOQC9xnaC1kmMzHcmpe4L3z3EfVwv4FdoqvDH0nlXPcF757iPq4X8Cj3Be+e4j6uF/ArtFR8ePo5Vz3Be+e4j6uF/Arg6PvfPcR9XC/gV2inDH0cqPcF757iPq4X8Cj3Be+e4j6uF/ArtFPjx9HKue4L3z3EfVwv4FRToy6JjGYgSZPdw2/OOwooqeGPo5VL3Be+e4j6uF/Ao9wXvnuI+rhfwK7RUfHj6OVc9wXvnuI+rhfwKg/Rd0lScZiZUkju4XciP8DkTRRU8MfRyqsdCNmzDFYjNJacuG3Ig/3GmnKrLvRl1hBxmJjiMuF18/vG1dopwx9HKpDAXvnuI+rhfwKPcF757iPq4X8Cu0VHDH0cq4ej73z3EfVwv4FHuC989xH1cL+BXaKcMfRyrnuC989xH1cL+BR7gvfPcR9XC/gV2inx4+jlXPcF757iPq4X8Cj3Be+e4j6uF/ArtFPjx9HKm/RXQyWrFq2rOQltEBJEkKoAmABOnAV2iiro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" name="AutoShape 4" descr="data:image/jpeg;base64,/9j/4AAQSkZJRgABAQAAAQABAAD/2wCEAAkGBxQTEhUUEhQVFhUWGBgXGBcYGRgYHxgdHhcZHBgeGBgcHCggGholHB0XITEhJSkrLi4uGCAzODMsNygtLi8BCgoKDg0OGxAQGzQkHyQsLCwsLCwsLCwsLCwsLCwsLCwsLCwsLCwsLCwsLCwsLCwsLCwsLCwsLCwsLCwsLCwsLP/AABEIAQQAwgMBIgACEQEDEQH/xAAbAAACAwEBAQAAAAAAAAAAAAAABQIDBAEGB//EAE4QAAIBAgQCBQUMBwcDAwUBAAECEQADBBIhMUFRBQYTImEycYGRoRQjMzRSVHOSsbLT8EJydLTB0eEVQ1NilLPxFiSCZIPCRGOEpMMH/8QAGQEBAAMBAQAAAAAAAAAAAAAAAAECAwQF/8QAKREBAQACAQQCAgEDBQAAAAAAAAECERIDITFRE0EEMiJxgZEzUmGhwf/aAAwDAQACEQMRAD8A+41ya7WPEjvUF169l4e2jD3CQZ51jck+Jomg3NeEHUH01JGkTS8+FZ+kelfc9vNkLy6IFBAJLsFGp03I3otjjcrMZ5p1RSIdN3vmdwee5YH23KuwXTLNeWzcsPaLIzqS1tgQpUHyGOveFRuNPgz1vt/mX/1k612c9zCoWcK1y5IR3tzFlyJKMCROseFZf7Btc7/+oxH4lbusXw+E/Xu/7D1bXL18rMuxhJoqToK1zv6f+oxHo/vKl/YNrnf/ANRiPxK14u4Vy5Yljl1mBMxMeOnprha4u4V/NKH1Eke0Vlyy9rajL/YNrnf/ANRiPxKP7Btc7/8AqMR+JWxMUsgGVJ4MInzHY+g1O/eyxoSSYAESTBPEgbA05ZezUJ8V1YRjKX8VbOnk4i8wPnV2I9UVmxXVkBSxxeMUr3pW88acMusyOBJp77p5pcHoDfdJqJbtGAhgq94yCsn9EajXXX0CrTqZz7RxhDhOrd2QWxF7KVEq9y6WDSZgpcUZSI01140twuJtoyriXup2pc2m7fEKCocqO0m53C0Sp2YMIM17XFYhbaF3MKokmCfUBqTOkCvDdC9AXbnSL3LlhrdoHtBbeIAKwF4iGbMxUaCSK26XXzl3e7Tp/j9PqcuV1qW/3+v+3o/7IT5V/wD1GI/EqP8AZdv5d7/UX/xKZv0DhDGWxbmZhQFI0O0EZdxtGschSrovouznv2yi3VRwBcuBbjyRLozle9lkCSSeB2168vysJN8XFOjl7QxGEsW/hL1xOHexV5ftuVW1vDD+/uE8hib7HzQLhJPhT61gLSyFt21B3hVE+eBWgaCBoBWN/On1hFp+PfvJ5tMED/d4wcpv3tvN22nmMGovYtL5Yxi6T5eLYfWRyPbXpQ07V2qT8zL/AGz/AAv8E90l6vYpmwuHOdzNm0ZLMSZRdSSZJ8+tFVdX/iuH+htfcWu1uzeyxFyB4mshM71tu28wisxwxnh5/wClQlVXDXbluCRUQKCVJutHwdv9ow3++lOaSda2AsoSQAMRh5O0AX0nXhUZeG/43+tj/WFn/wDoPS1sYd7K3B2rFZUHXLIkGNpHA8K1dF43PewdwbthXmf1rQPtpNa6v4Z7927iMRbdXbMoFwA7ycxn0einll7TYywlhkIWzdEIQQozW40GwrObt3Xo5zp4dKdPDdsmVt1qd8fDf05czXcIf/uXf9h6li2YISozEbKNPb4UdOpF7Bj/AD3f9h60Vh1/3ebh4ZsNbBi4TnJEg8ACP0Rw+3xrQwkVnwoyHs+AEr+rMQfMdPNHjWmsqugVDLDAEHQg1XawoVs0sYELOuUHUwd9YG5O1W5BXOz5afnlUbE6hfvqil7jBEUSzMQAo4kk6AUme22Lbu3LlqzbY9+0xVrzeS0ET70AXE8WgiMoNbV6vYdQmZHulSG99uXLslfJZg7EFhC6kcK0nT9o5MHRlq5irdu9idALouW7NsMuqmbRusSCZEPlIUd5ZBjX0zudJGvDwEgEH1is+JtEAuhIzESpkgknLO8gyRxju7VcyiQCTpuZ8QftitpJPCjH07jmsWjc3ZsltJ8lXdwiFuShmBJ5Cq8Dh1s20trJCiJ58SxA4kmTHOt2OIdHTsxcBQ+9tAFzTye9proJOmtJ+rNorhbEzPZLAOuURos8YECeMTWfU8LYmLv3SRy4a0BTG/sqN1OXHQ+NSuvAJNYrI253Bnh5/wA61Iv4H7ahZaIGhHMTV1Ai6vfFcP8AQ2vuLRXOrojCYcD/AAbX3For0o5nt6KKKDjLO9Yr1vLPKt1U4vyaDHmqu9aUiGVT5wCPzNWMKjHOgp9w2/8ADt/UX+Va+jsMiklUVTtIAHtAqBateEtwvn1ppbll7JusrEXsJAJ98uaCP8B+dWWboZc23n4RoQfTUesXw+E/Xu/7D1A4JJJK5p1htQOcA6CuTr65NMPAwneLP8owP1VkD0E5j6a0VWBlMDQRty83KpMeA3+ysKulWPpfEi3ZdjrplA+Uzd1VHiWIHprSxgEkiBqSeHOTwFLeirPum4cSQ2W2SuHDSATBD3QpG5mFaJygkaOathjuot0YdD4Q2sPYtZp7K1btkgbFUCmBwGh014VrUyJYiDG8awdPRUkExAiJB9ewO+/Gum0Ay78eJPCulRlx6g99QpyS5kTsrceeo80VrRDI5DnqfR/WpYhhlbY6bHbXmORrIjPb0jtFCnVRrPAGXJjzDlQa7yg7mI19hFeY6Ewq2r+JQWxa7yMlsE5Tbgw6r5IJcvmgTIEzpTbGdJKkdpdtqT5KZWdm/VUMGfjsteW6W6cQFsUuIe24t2kyXcO6oozsXk3ApB1zkBgwVAYOlVym5pMvd6u7t5tdp9lRtsWgnQfb+dKkxlTl1kaekaVwNJgaQOXq+yuZdZRVZkmPT+RXSvKPNQJer/xXD/Q2vuLRR1e+K4f6G19xaK9KOZ7aiiigKKK408KDFi1APn1/npUbKSY9P/FFxTPe3rRhbManc7eA00oJW8Mo2FXUUUCHrF8PhP17v+w9W1V1i+Hwn693/Yera4+v+zbp+EXjjqeFctrHh4VFYXTh4CpdpzkeesV2Tpq0XsXFUAsVJVSJDEagEcQSAD4GpYLrJnUlsNiUIJVl7POVIAMHIW4EHxBBFaZgFjpxPgBVHVqClzERlGIcXFnfILaIhPIsq5o3AYA6itelfpXJwdYbYuMMrhBGa66tbVGMwrZgGXQbkZZIEyQKaXycpkeMiDXDYzqUcAoQVKkSGB0IYbEEbjxpRc6NEm0L15bQ0CZjE6HKbkZwmoGXNHDbStlUm6YtLdZXDC3bbIbpy5M5VXgldV00loEiN4nX0tjRbw737dsXsq5gFPlCRJBUMSAJOgMxVmFRUELCKqgAIAFPiAB+ZpenQqm53WIstLvh9rbMTowESAdSyDukkGN5CXQlu5lN+663LjqhLLba2oWDlVFYlgBmYyd8x0G1S6zuTZFopJuultRJic2YkwNVCqzEHcCONN4bmPUT/GvPdKsfduHW5BTJdNsATFwAZmbcqBbJAYaS5BMsoMW9thoTVdo6T5/+a6+UCTAA4mABWa/igwy2mVmbQQQYHEnwH8RXNI0ak586lWS4ptjNnYqCMwYg6TqdpEb8oFaiY1NRQj6v/FcP9Da+4tFHV74rh/obX3For0o5jO11rz5jbwuIdVe5bzDsQCbbsjQGugxmU7iur1nYkgYPEyInXD6T/wC9v/Sk3VdybLIuhGJxZZvkg4y/oP8AMR6hryp/atBRA85PEniSeJrly62UtjWYRD/qN/mWJ9eH/GqFrrOzCVweJI4GcPrrGnv21aaz+4k/RXL+oSn3SJqPnyT8ccu9Y2GrYPEgDWScOP8A+1C9aGIB9xYqDt8B9nbTR7iWc0Zm5v3jptBPk+irk1JPoH8fz4U+fI+OKj1mf5liv/1/xqP+pn+ZYk+Y4f8AGq24Njy4eipCnz5HxwoxnSzXsRhs2HvWQpuuWum1EdkVju3GMyw4U1fh+eFFy2CO8objBAP28ay9HMAoXZ9e6dCBMwB8kbaaaVnlly7rSa7NiqBsK7RRVFnCKydXCRbNme9hm7MiIDCA1tvObZUkg+VNbKx4MlcawBJW7ZDMOCG28KeQzhyNd+yHKtOne+lcjgOTMDbnVOHAzMrRmkmflA7eoQvoHOrA8FtDuNf/ABHpqjEd5co0diY5qflTwgR6wONbKLzuQYgCY5+f1GuMp3/SO3h+dZ88UOdQCu2s6H+u/hQzksIB005b854UHXZtNhJiN/Py4TXn8UFt9IZnzA3rKpbbXKzK7s6ngGAKkA7jNHGvQBIYEmTBE8Nxt7ar6TwCX7TWrk5WjUbqQQVZTwZWAIPAgVFm5pJZipuEKo0V0LMTA7rBiuxzHSP41tpTg7lyxcTD38rZwxtXUEB8oBcOhYsH1mdQZ4bU2rDKa7LxxlBBBEg6EHjWYYFdJLFRsjHMNoG+pjxP8K1VC45HD08qrKEnV74rh/obX3Frtc6vfFcP9Da+4tdr0o5lfU5ot3R8rEYth6MXdVvPED6wr0Ned6qWWa2WJAVcTjSAN2nFXwcx4DXYchrXoq8/qftXRj4FFFFVWFFFFBF1kEeFCNIqVQtneNpohOseJtBrqBtVCs6j/MGXXx0NalcESCCOc6ab61ltr2jh/wBBfI8TrLeaDA9fKpg2UVzMJida7UJVYvErbRncwqgk/wBBxPIVRgMJc7Q37oCMyi2toGSqZszF22Lkxtoo0BMzWbGYU3r+QsSlu2t4WxpmuB27M3G3yyAVAI1tk68GFy9kthnt3GyxmbKGmND3FZm56AGtunj22plWsW4OuxOwJEaRrG8xvXcOkO/EnKZPyYgD0EN+daypjFuAC0I13YFApEaEESW1Hd8OFdzXe1jutl0zGV0YExAB0BUfkGtVW25IMiNYHqnX21y2SDDazxH8uGnHWqMJiMxOoLiQVnUQYMD5M8dKvVZJmfTI/oagSuFTodfDf2VxCRpBjhMe2rAoG1cdto4n+BoEfTTH3ThAQN7x8dLfnBjXbKeGo0Dbqw9Oq3b4MwB75cBaeBssSkf5iA3/ALdbqx6nlfEVXeaB59P5+yamWiqyJBOs8P6e2s0k3V34ph/obX3Frtc6vfFcP9Da+4tdr0o5k+qPwDftOM/fL9OqS9UfgG/acZ++X6dV5+f7V0zwKKKKqkUVwmqMXcYZVSMzGNRMAasYnht5yKIGNbugTBZkGhgkZ1mI12naqjgSQFa4zKCNCF4bAkCTV9jCquupbizan18B4DSrqnevAy3cBbP6IG2gkAxsGA0YeetHac9/XUqKjYqCGB55/PjU5PIev+lSooMGFOXHSdO1sZVgkybdwsZGwgXNDxk+FNr7gGJ31I9HPhNKelMCzxctN2d9FYW3gHQlSVeQZRiqyBroK14TF9qrzbZHTR0aDuJlWBhgeB0OmoFb9OyzSli1EI0PhLacQJn1D11FGzMSxgnQrp3QCSsjfjvtqOFaBbgbHbgZnzzvVeBt6nNLOumYzsdRAO2mh81aITOHGgYAgkHl3gp1EcxVV5EWGXygyxuSZIUiTwMxPOOVWm0M5hRsPDid4Gv9K7eYEQwIHHQ/w+0UGmq11Y+G3qqhLR1yXDHI96DruTrHhvpvUkwxjvsxJ3g5R6IgxUBd1nQRh3OrJibeQSRJYNbbYGYR3b/xOoq86mNgN6q6w9GI2HuEWw1xFNy20ZnFxAWQqx1zSB9lTw11XUOhzK4DBt5BEg+qsuqtimqAf8k1KiislyLq98Vw/wBDa+4tFHV/4rh/obX3For0o5U+qPwDftOM/fL9OqRdV7oXDOzbDE4zx/8ArL1M1uXTrkUDkWIMeMCAfD215+U/lXRPDqYljqLZI4GVE6xtO1Hvp/w18ILx6ZX7KqstctoMyqQo1KsSfPBUTVnu9P0SX/UBb2jSmvSUV6NQznAuM0yzAHfgB+iPAVdYwipqoMxElmYxyliYFVnpG1xcA7wwKn1EVE4i6fItADm7ZZ5aAEj0xT+R2bKKyZbzaEog45ZY+EEgAeo1Zh7xJKtAca+BHyl8PsqNC+isfSXSdqwqm60ZmCINy7HZUG5Y8qzDpG85yWsLcV4n38raWJjdS5Y+AB3ExSY2+DcNaKWYjH3bGuJtAW5+FtNnVBzughWQeIDAcSKuxPS1lHFtnBuGItqC7Gdu6oJ/4NLjYbjbWLoHKb2Ku6ybi2uO1u2vDaQ73NY5DgKqfpRiStrD33YHLLIbaBtIzM8HLBksoYaHjpXei0ODIt3nlbksLpAAFxnLXFY8ASVylidomQJ16eNneq5U6t3QODbmO6T9g849FYbGPt3b10ISzWQFaAVjMST3iBOqxAmCrVFcW95nTDsqqjsj3SA0MD3kRZgsJ1J0ExB1ipOhkymHu55f35CFc5nZyGAGRwGdoBUgctydVTKDqSZYKNdo/oaue8ANxPAUoPRTi2WGJv8AaAGGZlIB0mbaqEYacp3giauw/SPZymIARhAzKHKOGMAhiNDOhUmQY3kEhbjMZasx2l0KTqMzRIGrHzeJ01A41utuCJFJUbtb63LVthb79q5cJXJcTUd1Q2YsLkQxAEF95FZrtrFWlVbNxXUFYXIA7IrovednyE5CdQFkgaig9FevKilnIVVEsxMAAbknhXnerN0Nh1OzZnzgiCHNxi8rAykkkxAiRW61aN9le+Mqgh7dkxuNQ9yNGcbhQSFOupAIjiujrq3Xu2DbbtChe2+ZZhcpZbizBjLuhnLEjQimeO4mVpopU3TiW7nZYmLF0+QrMG7QQdbZG+xkQCI21FaX6UtjcnaRKkZv1ZGv5NYcavuF3V/4rh/obX3FornVw/8AaYf6G19xaK9GOZDqlg1Np3YZj7pxcTrljGX9vTrXoaRdUn95cf8AqcZA/wDzL/sp3qPH88K8/P8AauieEqK4rTXaqsJooooCs+Mt6ZwcrJJzROm7A/5SB9h4VX0hjsmVUXPduaW7Y4wRmLH9FFkEtw8SQDXf6CUqGxHv9zMujeQJYStu35IEaS0mNzV8MLe6trnQXR3asuMvovaEDsUMN2ClTmyng7ycxHCBwpr2bs2eVAHkAgmNNSdQATqOOnLWrHEgZdCdNPb/AM1J1Ed4gKBtsAPE8ordRVYuM+YMBAMSP0hAO3CZiJrmBwVuz3bVtEViTCKF9YA9tdwN6VzASGJaQQdzoDruBA9FWs+s8tI2OsbeypF1VFQ0yAVgqQdQZ3kcRw9dd7T5Wn5586gGI0EHTQ+HjrvpUBLh8NdtPd7HD2xb7qoBd7NcttYByqjd4ksNvJVNab4WLltHAy50U6ciJj21bZ1X1/bS3oa2ym5ZLZ7djIimIPkBsrxoxClNREzqJqQxvAADTujceiqWGYFSCyRtAOkbMGGv5mpXroXumdZA4mI4Did/VQt6dRruDAInfQjgQdNfGgrS1CKAe6I8wAHEHWB/CuYdZYHQZSRlHLWCTxBAUjbeuriAQkKzaDQKR6RMCJ+2qjaLtmVIXQT5DRMtAGpmANSOMeIaLdwEaQdAsab8vRXRfaciqcwiSYyifMZPmrM1kAllSCCJggMQBlIGsRAGk8OdaMMjZmYDKDHdJkyOJiQNIEDgBQKHZjjoaHKWB3gICFn21YkMwE6cE14TuvWFfylDecTS/q9c7S297/GvXXncFQ5t2ypjVTbRCD400rmzv8l54Iur/wAVw/0Nr7i0UdX/AIrh/obX3For0I50+qPxdv2nGfvl+nVJeqPwDftOM/fL9Oq8/P8AaumeFaiTJ4E6fnwiu37yopZ2CqBJZiAAPEmo224xv5vN/CluHsDE4xi3es4UIAsmDiDLNnXZsls2is7FyeRDHHd0W6Wp0m1wgYexceQDmuK9hIP+d0knwVTUv7LvXyBiSiWhq1m2S/achcukLKaNKBdZEmJBem5rsfPUQ4Lej7COHpraYSKbrH0b0Hh8OzNYtJbLgA5RAgEnRdl1JJgCdJmBW29azDeCCCD41ZRVkMlstnKkAGJLDzxoDtPLwOpqT5YJyhl4neecA71LD6l25nKPMun3s1DMRb03gDnB2mOMcqAwnk5jHe73gJAjXzcamiycx9H9fGs1ruqLR0J0nfNOrEHnuYq+6mkyYHjw4+fSguBqi4ACSNIBM8vPznx5V0gSMp0MzH2j06emlXTmF7S1c2K24JRvIu5SHdX5gwBOsEHcSCGzCY6zdBNpkueSTkIPleSZHPn4Uu6TstYS5ct37iMzq/ZHs2DklVyyyFgW0Ud6ASOAijGXWtXS9tC3bJbRAA0K6mbebKDltkO0nYdnzIrmK6JuXbtq87WBctN3YskkAnVc7XNQRxga7RUh1aCrOUEnidWPpY/zrO2H3JDCQSYYiTG/dOpjTXlWx14jf7RVbPqJB46b6/yj7agdzwICkcBt6ONRW5rlmIjhrx9GwruUjWP/ABn7OE8KkbRI1O/CAf4b0FZBzRPjJjiIgAeaaT9JK/bpaa46WnSQUOU3XUsXVnHeXu5WAUgkK+sCKcCPI084/rx/rSvpe3e7Sw4Q3UtrcLIhGfOVCqwDMqnTtFiZ7+m1L4Srt9B4dVCC0uUAKFMkQNhBNcHQqRla5fZdgvbXFCjgAUKkxtLEnTetmDxSXbaXLZzI6hlPMESDV1c26uQ9XFjCYcDYWbQ5/wB2vE0V3q/8Vw/0Nr7i0V6McyfVH4Bv2nGfvl+nVJeqPwDftOM/fL9Oq8/P9q6Z4QtJGnjpWTqikWHumCb9+7dkCMwLlLWhA1Fpba7DyZ3mudK3Sezso2V7zZQRuqDvXWGhghAQCRAZl503tYdbaIiCEQBQBrAAgVp059q5LbS78J4cqLnA+P2j/ipKZ1qrFkhCQJI1jza1ohdUL9zKpbkCaqXFQO+Mo3zbr6+Hpio426O4N5YHSTovenQHSco9IohZbBVVXcxHs1Pr+2o3FIA1nvLoBv3gedR90rMkwBxhh6yRArly/nIFogwQS2hUb6aMCTUjuMuDsy3IZwP1e8PsqQxDHa22u0kAeniPVNUraZmKsUKrlPdQrJ1MEljt3T6a2kxUDIcDJLMZblsvDh6N6jjrC3LNyzqmdGWQJjMCJEemteYnYR4n+VRsDedTME/Z9vtoMOAxsqcy5blv3u4vI6ZSDxRgcwPLxBFbWQbnX7Dy09frpRhrbtirtxZW1qj6hs9xezysFyyoCh1315U4NsHb2c/51Ij2PMg+cTHmqCmGHEa7SdfTtpOk8KlcJACzM6Sd44z4+NTuuJUCJ5eEa/w9lQIEwwkb7DfUewVZDcwP4emqnYknLIIidtvDn6NNN6suXRB1j2RQRTLJXSNx/H0zr6aydM4s2bTXNCwEJJiWJhQeETHto6U6Xw9hSbrqApVSo7xBbyZUSRIkztAJ2BpHhPfGF3FBy0sbNt0BW0pJylQsg3chUMxJPlAQJmLdJNejMELNm3aXUW0VAdpygCY4VpqmzikYwp132IkcxO4qF+6qsMwnNyBYgDwA219tc+quV9X/AIrh/obX3FornV34ph/obX3For0Y5lnVH4Bv2nGfvl+nVJeqPwDftOM/fL9aelbjlrdi0Sr3SZcZZt21HfdQ2hYEookES4MGIrgym87P+XRPCPRXv2LvvlcJZUWEc6BmJz3Smn6JCITzVhwFPHzAQdQdJ2ieY/j7K5gMElm2tu2IVZjUk6kkksSSzEkkkmSSTVl3gOZH21vJqaVWVnxwlcvByFPmPlD0ia0VnuHM4UfowzH15R5518w8aIWyRvqOfLz/AM6rXDKDmXQxGm2u+m3Aa+FX1VdECV35cD+edANfyg5p04gHXzaVLOfkn2fzqFuCZO/Ll5v513EXCAI3JAE/b6BJ9FBHCmS55t9gA/hVl7bzwPWQKjasZREnid9yTJPpJNcu29tTuOPpoLLh5bnT8+iqcXeFq29wycqlyOcDYeoCuX05EyBO58NPTVPS/R/a2iiFVYsjBmUsO7cVtRIJBAjcb0EcEFw9he2dFOpdmIUF3JZ943YtVOI6ZWYsA32C5m7JkIAmFDMWCgsc0a/omrsL0ciuWuMbtzg9yCQDuEWIQabKOUzWsgbCADMxHDhUhYvS+Q/9zaeysAdq7I1smJILK5ycdWAHjtTQASsRsTpy0/pVhE6HY0pbq/bUlrDPh2O/ZFQpOu9pgUJM6mASANdBANP0vQPtNJumOlyLgw+HCPfaSxPeSwo3a6AQZMwqaFjPAMQoxPuu7f8Ac73rRVVRrzWbb2oBYnJma65zMo/RylQxJOqg6f8ApmyLbJba6hIMMLtw5TJMxmgmSSZmeNUyzk7Jk2v6P6Cs2shy57iSe2eC7MR3mZuZ9mwpnSi30hetkLibaZWfILyEKup7ma2zFlkwu515TTesLv7XinFWM0QYZTIaJjn6CK5Yw+VmYtmYwJgCAJgacNTV9FRsIur/AMVw/wBDa+4tFHV/4rh/obX3For0o5k+qPwDftOM/fL9XdO3OyFu+BrauICZj3t3VLuYkeQFOc/qA6RVPVH4Bv2nGfvl+tPWLo84jC3rKkK1y2yAnYEjSY4VwW6z/u6Pp6GqbdwZiCRm5cY4act/Uap6L6Q7ZWJUo6MUdCQcrCDuNCCpVgeTDQGQJYi2udcwBDDKZE6jvL/8vSRW6id1yTkUx8pvk8gP8x9nqrtqxlEKYHm3854nxrgt5NF4nY6+czv65qztOen2eugMp5+yoXbJYEFtDUlJ358D7NaAx4j1cPP/AEoCZ0Yfy9FVWllydcqaAf5uJ9A09Jq8EH8/wrJiLi2ZuMwW2fLLGAvAMSeHAz4cqDbVd46ePAczypNiekLl/uYYm3bg5r7IZ1GgsK0S3HOwKjTRtYrGPfDswui7dtk+93FU3GSd0dUGaJ2eDoQCREmOU3pOjl7sGYkED2k7DjwqdpuB21I14ab+uvPt1otqMz2cUiR5ZssQQpkmFlkEAnvqvCnYBOq6gjjoIOumk/kVKE3uGCcojx4jzVCyRwIkE6aDbT27+qo3bypbNy64VFEsSYAjXWeNK7eIv3+8G7C1MoMim4wH6Tl5VQdwuWRpJ3FRbJ5Sfq00h6TvNevdijOtq2CL7IchLEI1tA47w7pJYqRuBOpFRudFkyTicTmJnMLgWNI0QKLe3+Xx31rXhMKttcqCBJJkliSTJLMxJYk8SZrPLqTXZMxRwOBt2VK2kVFJzEKIkwASeZgDU8q0UUVksox+GF209s7OrLPKRAPnB19FZcD0iSwtXkZL2XN8pXjKGKONCJI0IB12pjSPovEdricQ7XEPYt2KKMoyrlRnLakkm4CvAdzbjUzwHVx8oJOwBPqFKsNjMS6KwtWvfFV1bOcqBhOVxuzAcV0b/Lxqv9ItiEZMNbcqwC9sw7MDMYLKHguAksCsiSu+sO0UAADYCB6KeAi6u/FMPO/Y2vuLRXer/wAVw/0Nr7i0V6McyfVH4Bv2nGfvl+nVJeqPwDftOM/fL9Oq8/P9q6Z4KeqFkPZa6HId7+I7UiPfMl+5aSZXSERVERoAJMA16C1hkXULrvJknaPKMnalnVVJwllv0nU3Gj5Vxi7xqdMzNGppjnCHcZSdRIkH+X866Gay1r3ue3gK7euBVJMwOA1nkAOZ2qsRsGaByAMemPNVSW85ksSqkRtBYbkwBIB2HMHwoIMz5reWUQtBBAlu6x2PkjTbfzcdTYhASCygjcSKhjUBAkTBEDmdvsJqdpViAoEcIAj0CgqN0sfex/5HQEeA3b2eelPWHCjNhmuZnUX1zfJBKsLRKjgLuQbHVlJ8mQ8fyl9P8Kji8Mt1CjiVbkSDoZBDAyCCAQRqCKVLLRSrq9eZheDMzKl+5aQvlLwhynOVAB74aOOUrOs01rls1dLxC7bDKVYSrAgjmCII9VKfc2LQdjavHsmAAuuVa5ZAJkKCpF0kZQC/kxJDbU5oqZlZ4LNldvoO2WD3i9+4CDnuHSQIB7NYtgjwWmlFFRbb5BRRRRIooooCs+JwNq5HaW0fKZGZQ0eaRULWJdhKoI13eNjGoy6HwqSm6NwjeAJWPCYObz6VOkNIorOL7cbT+g2z/wDIUe+H5Ketz9oAPrqNBV1f+K4f6G19xaK51e+K4f6G19xa7XpRzMvVzpDs7DzaulRicZLqFYAe672uUNnIHGFJ3rR0j1kt5HS2WF1gFthwbWYvnAYFwCFUqxJI/R0mRNvVH4Bv2nGfvl+t/SNy0gD3QpggLKhmLcAgiS3gK4Mtcr/V0Twz3ulhh/c2EsBbjvbIRsyqii2FBZoJOoJIUDXKRI3pj0Nj+0tszlQyO6PB0DKYO+oB0YA8HG9JehOjTm7e5bW0ZuZbKoiZZYgM5UnPcKAazpnYca04gC1ibNwSTefs3TygfezFxUnRlyqCw/QmdhGkz3dK67HRusQezXzM3dHoEEn1QedTsjKAp000MzPPXnxq6oXiMpn8nhHjV0IWbYhTr+RUm0YeOn8v40Yc90cI0M8xvReEiOen9f40ELpBIB2/j4+FYunr3ZWHKGLjAraHO4wIQBePegkHSATtNaelcUtmxcuEErbRmhYBMCYE6TSkLdvXVe8ptraHcQFGBuEMrvmEkjKcqghfKaRtEZZaidbT6K6O7FWl2uPccvcuPlzO0BQTlAGiqqiANFFbM45iuFOZJ/PhUwK5rdriio5Y29X52oDeuiUqiLg83noc8KlFECio29o5aVKiRVGNvFV7vlMQq8pO0+FcxeJyQIlmMLsBMcSdvt5A0WMMZDOczxvAAXnkHDzmT41M9oTw2HCAwSSTmYncnTXlwG1W0UVAKKKKJIur/wAVw/0Nr7i0UdX/AIrh/obX3For0o5WHozGMmGCWmVbt3GYtEzKX0923s7ZARIVe8dQIG9O8F0WFc3bjG7eOmdgBkEarbUaIu55mdSYFJup2EYm7cfyFv4pbSydD7rxHaPGwJzBeJhfGK9TXBne9dE8ClnTVt17PEWwGbDl3yGe+pQq4WP041HMiOM0zoqsurtNX4TErdUPauK6mYZYIMb7casWZ73o5f8ANKD0cudnU3EZvKyOyhjAElZy5oAExOlZ3GMHvaXbRWAe1uIxuDXYqpVXMTD92CBKtNbTqSqarT0n0qRdFjDm2brBmYscwtBSglkBBLHNosrMEzprnv4G9fH/AHF4rBlVsZrYVgBlYtOZiDLQe7qJBgGteAwSWUCIIA48WJ1JY7liZJPM1oqmXUv0tMSq7gcRcAS/iEdAQ3ds5CzKwZM8uwygqDpEnkNDvw10sDmEMphh4wDp4EEH01ax0Ok+HOs2BkzcMd+IAkwBzJAM7zpVbbfKdaaqKKKqkVwia7ULt4KJYxrHE+wUElWK7UUuAgEEEHY86lQQbQzw4/zrnbLmyyM3LjVNzFqwy22VmOggggcy0cB7dqkMIuTKe9OpJ3J5zwP2VOvaFeJXNcCMe5lzFeZDDyj8nUacfZWnOeA089ZbOEhwzksQMqkqsjzsBr/zW2lEYPOjXwPs/nUqKhKKtM8xUq4yg1RiUIRihOYAkcdQPGiCrq/8Vw/0Nr7i0Vzq4f8AtMNrPvNrXn72tFelHM4vQz2i62sViEU3Lr5QMOQC9xnaC1kmMzHcmpe4L3z3EfVwv4FdoqvDH0nlXPcF757iPq4X8Cj3Be+e4j6uF/ArtFR8ePo5Vz3Be+e4j6uF/Arg6PvfPcR9XC/gV2inDH0cqPcF757iPq4X8Cj3Be+e4j6uF/ArtFPjx9HKue4L3z3EfVwv4FRToy6JjGYgSZPdw2/OOwooqeGPo5VL3Be+e4j6uF/Ao9wXvnuI+rhfwK7RUfHj6OVc9wXvnuI+rhfwKg/Rd0lScZiZUkju4XciP8DkTRRU8MfRyqsdCNmzDFYjNJacuG3Ig/3GmnKrLvRl1hBxmJjiMuF18/vG1dopwx9HKpDAXvnuI+rhfwKPcF757iPq4X8Cu0VHDH0cq4ej73z3EfVwv4FHuC989xH1cL+BXaKcMfRyrnuC989xH1cL+BR7gvfPcR9XC/gV2inx4+jlXPcF757iPq4X8Cj3Be+e4j6uF/ArtFPjx9HKm/RXQyWrFq2rOQltEBJEkKoAmABOnAV2iiro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5" name="AutoShape 6" descr="data:image/jpeg;base64,/9j/4AAQSkZJRgABAQAAAQABAAD/2wCEAAkGBxQTEhUUEhQVFhUWGBgXGBcYGRgYHxgdHhcZHBgeGBgcHCggGholHB0XITEhJSkrLi4uGCAzODMsNygtLi8BCgoKDg0OGxAQGzQkHyQsLCwsLCwsLCwsLCwsLCwsLCwsLCwsLCwsLCwsLCwsLCwsLCwsLCwsLCwsLCwsLCwsLP/AABEIAQQAwgMBIgACEQEDEQH/xAAbAAACAwEBAQAAAAAAAAAAAAAABQIDBAEGB//EAE4QAAIBAgQCBQUMBwcDAwUBAAECEQADBBIhMUFRBQYTImEycYGRoRQjMzRSVHOSsbLT8EJydLTB0eEVQ1NilLPxFiSCZIPCRGOEpMMH/8QAGQEBAAMBAQAAAAAAAAAAAAAAAAECAwQF/8QAKREBAQACAQQCAgEDBQAAAAAAAAECERIDITFRE0EEMiJxgZEzUmGhwf/aAAwDAQACEQMRAD8A+41ya7WPEjvUF169l4e2jD3CQZ51jck+Jomg3NeEHUH01JGkTS8+FZ+kelfc9vNkLy6IFBAJLsFGp03I3otjjcrMZ5p1RSIdN3vmdwee5YH23KuwXTLNeWzcsPaLIzqS1tgQpUHyGOveFRuNPgz1vt/mX/1k612c9zCoWcK1y5IR3tzFlyJKMCROseFZf7Btc7/+oxH4lbusXw+E/Xu/7D1bXL18rMuxhJoqToK1zv6f+oxHo/vKl/YNrnf/ANRiPxK14u4Vy5Yljl1mBMxMeOnprha4u4V/NKH1Eke0Vlyy9rajL/YNrnf/ANRiPxKP7Btc7/8AqMR+JWxMUsgGVJ4MInzHY+g1O/eyxoSSYAESTBPEgbA05ZezUJ8V1YRjKX8VbOnk4i8wPnV2I9UVmxXVkBSxxeMUr3pW88acMusyOBJp77p5pcHoDfdJqJbtGAhgq94yCsn9EajXXX0CrTqZz7RxhDhOrd2QWxF7KVEq9y6WDSZgpcUZSI01140twuJtoyriXup2pc2m7fEKCocqO0m53C0Sp2YMIM17XFYhbaF3MKokmCfUBqTOkCvDdC9AXbnSL3LlhrdoHtBbeIAKwF4iGbMxUaCSK26XXzl3e7Tp/j9PqcuV1qW/3+v+3o/7IT5V/wD1GI/EqP8AZdv5d7/UX/xKZv0DhDGWxbmZhQFI0O0EZdxtGschSrovouznv2yi3VRwBcuBbjyRLozle9lkCSSeB2168vysJN8XFOjl7QxGEsW/hL1xOHexV5ftuVW1vDD+/uE8hib7HzQLhJPhT61gLSyFt21B3hVE+eBWgaCBoBWN/On1hFp+PfvJ5tMED/d4wcpv3tvN22nmMGovYtL5Yxi6T5eLYfWRyPbXpQ07V2qT8zL/AGz/AAv8E90l6vYpmwuHOdzNm0ZLMSZRdSSZJ8+tFVdX/iuH+htfcWu1uzeyxFyB4mshM71tu28wisxwxnh5/wClQlVXDXbluCRUQKCVJutHwdv9ow3++lOaSda2AsoSQAMRh5O0AX0nXhUZeG/43+tj/WFn/wDoPS1sYd7K3B2rFZUHXLIkGNpHA8K1dF43PewdwbthXmf1rQPtpNa6v4Z7927iMRbdXbMoFwA7ycxn0einll7TYywlhkIWzdEIQQozW40GwrObt3Xo5zp4dKdPDdsmVt1qd8fDf05czXcIf/uXf9h6li2YISozEbKNPb4UdOpF7Bj/AD3f9h60Vh1/3ebh4ZsNbBi4TnJEg8ACP0Rw+3xrQwkVnwoyHs+AEr+rMQfMdPNHjWmsqugVDLDAEHQg1XawoVs0sYELOuUHUwd9YG5O1W5BXOz5afnlUbE6hfvqil7jBEUSzMQAo4kk6AUme22Lbu3LlqzbY9+0xVrzeS0ET70AXE8WgiMoNbV6vYdQmZHulSG99uXLslfJZg7EFhC6kcK0nT9o5MHRlq5irdu9idALouW7NsMuqmbRusSCZEPlIUd5ZBjX0zudJGvDwEgEH1is+JtEAuhIzESpkgknLO8gyRxju7VcyiQCTpuZ8QftitpJPCjH07jmsWjc3ZsltJ8lXdwiFuShmBJ5Cq8Dh1s20trJCiJ58SxA4kmTHOt2OIdHTsxcBQ+9tAFzTye9proJOmtJ+rNorhbEzPZLAOuURos8YECeMTWfU8LYmLv3SRy4a0BTG/sqN1OXHQ+NSuvAJNYrI253Bnh5/wA61Iv4H7ahZaIGhHMTV1Ai6vfFcP8AQ2vuLRXOrojCYcD/AAbX3For0o5nt6KKKDjLO9Yr1vLPKt1U4vyaDHmqu9aUiGVT5wCPzNWMKjHOgp9w2/8ADt/UX+Va+jsMiklUVTtIAHtAqBateEtwvn1ppbll7JusrEXsJAJ98uaCP8B+dWWboZc23n4RoQfTUesXw+E/Xu/7D1A4JJJK5p1htQOcA6CuTr65NMPAwneLP8owP1VkD0E5j6a0VWBlMDQRty83KpMeA3+ysKulWPpfEi3ZdjrplA+Uzd1VHiWIHprSxgEkiBqSeHOTwFLeirPum4cSQ2W2SuHDSATBD3QpG5mFaJygkaOathjuot0YdD4Q2sPYtZp7K1btkgbFUCmBwGh014VrUyJYiDG8awdPRUkExAiJB9ewO+/Gum0Ay78eJPCulRlx6g99QpyS5kTsrceeo80VrRDI5DnqfR/WpYhhlbY6bHbXmORrIjPb0jtFCnVRrPAGXJjzDlQa7yg7mI19hFeY6Ewq2r+JQWxa7yMlsE5Tbgw6r5IJcvmgTIEzpTbGdJKkdpdtqT5KZWdm/VUMGfjsteW6W6cQFsUuIe24t2kyXcO6oozsXk3ApB1zkBgwVAYOlVym5pMvd6u7t5tdp9lRtsWgnQfb+dKkxlTl1kaekaVwNJgaQOXq+yuZdZRVZkmPT+RXSvKPNQJer/xXD/Q2vuLRR1e+K4f6G19xaK9KOZ7aiiigKKK408KDFi1APn1/npUbKSY9P/FFxTPe3rRhbManc7eA00oJW8Mo2FXUUUCHrF8PhP17v+w9W1V1i+Hwn693/Yera4+v+zbp+EXjjqeFctrHh4VFYXTh4CpdpzkeesV2Tpq0XsXFUAsVJVSJDEagEcQSAD4GpYLrJnUlsNiUIJVl7POVIAMHIW4EHxBBFaZgFjpxPgBVHVqClzERlGIcXFnfILaIhPIsq5o3AYA6itelfpXJwdYbYuMMrhBGa66tbVGMwrZgGXQbkZZIEyQKaXycpkeMiDXDYzqUcAoQVKkSGB0IYbEEbjxpRc6NEm0L15bQ0CZjE6HKbkZwmoGXNHDbStlUm6YtLdZXDC3bbIbpy5M5VXgldV00loEiN4nX0tjRbw737dsXsq5gFPlCRJBUMSAJOgMxVmFRUELCKqgAIAFPiAB+ZpenQqm53WIstLvh9rbMTowESAdSyDukkGN5CXQlu5lN+663LjqhLLba2oWDlVFYlgBmYyd8x0G1S6zuTZFopJuultRJic2YkwNVCqzEHcCONN4bmPUT/GvPdKsfduHW5BTJdNsATFwAZmbcqBbJAYaS5BMsoMW9thoTVdo6T5/+a6+UCTAA4mABWa/igwy2mVmbQQQYHEnwH8RXNI0ak586lWS4ptjNnYqCMwYg6TqdpEb8oFaiY1NRQj6v/FcP9Da+4tFHV74rh/obX3For0o5jO11rz5jbwuIdVe5bzDsQCbbsjQGugxmU7iur1nYkgYPEyInXD6T/wC9v/Sk3VdybLIuhGJxZZvkg4y/oP8AMR6hryp/atBRA85PEniSeJrly62UtjWYRD/qN/mWJ9eH/GqFrrOzCVweJI4GcPrrGnv21aaz+4k/RXL+oSn3SJqPnyT8ccu9Y2GrYPEgDWScOP8A+1C9aGIB9xYqDt8B9nbTR7iWc0Zm5v3jptBPk+irk1JPoH8fz4U+fI+OKj1mf5liv/1/xqP+pn+ZYk+Y4f8AGq24Njy4eipCnz5HxwoxnSzXsRhs2HvWQpuuWum1EdkVju3GMyw4U1fh+eFFy2CO8objBAP28ay9HMAoXZ9e6dCBMwB8kbaaaVnlly7rSa7NiqBsK7RRVFnCKydXCRbNme9hm7MiIDCA1tvObZUkg+VNbKx4MlcawBJW7ZDMOCG28KeQzhyNd+yHKtOne+lcjgOTMDbnVOHAzMrRmkmflA7eoQvoHOrA8FtDuNf/ABHpqjEd5co0diY5qflTwgR6wONbKLzuQYgCY5+f1GuMp3/SO3h+dZ88UOdQCu2s6H+u/hQzksIB005b854UHXZtNhJiN/Py4TXn8UFt9IZnzA3rKpbbXKzK7s6ngGAKkA7jNHGvQBIYEmTBE8Nxt7ar6TwCX7TWrk5WjUbqQQVZTwZWAIPAgVFm5pJZipuEKo0V0LMTA7rBiuxzHSP41tpTg7lyxcTD38rZwxtXUEB8oBcOhYsH1mdQZ4bU2rDKa7LxxlBBBEg6EHjWYYFdJLFRsjHMNoG+pjxP8K1VC45HD08qrKEnV74rh/obX3Frtc6vfFcP9Da+4tdr0o5lfU5ot3R8rEYth6MXdVvPED6wr0Ned6qWWa2WJAVcTjSAN2nFXwcx4DXYchrXoq8/qftXRj4FFFFVWFFFFBF1kEeFCNIqVQtneNpohOseJtBrqBtVCs6j/MGXXx0NalcESCCOc6ab61ltr2jh/wBBfI8TrLeaDA9fKpg2UVzMJida7UJVYvErbRncwqgk/wBBxPIVRgMJc7Q37oCMyi2toGSqZszF22Lkxtoo0BMzWbGYU3r+QsSlu2t4WxpmuB27M3G3yyAVAI1tk68GFy9kthnt3GyxmbKGmND3FZm56AGtunj22plWsW4OuxOwJEaRrG8xvXcOkO/EnKZPyYgD0EN+daypjFuAC0I13YFApEaEESW1Hd8OFdzXe1jutl0zGV0YExAB0BUfkGtVW25IMiNYHqnX21y2SDDazxH8uGnHWqMJiMxOoLiQVnUQYMD5M8dKvVZJmfTI/oagSuFTodfDf2VxCRpBjhMe2rAoG1cdto4n+BoEfTTH3ThAQN7x8dLfnBjXbKeGo0Dbqw9Oq3b4MwB75cBaeBssSkf5iA3/ALdbqx6nlfEVXeaB59P5+yamWiqyJBOs8P6e2s0k3V34ph/obX3Frtc6vfFcP9Da+4tdr0o5k+qPwDftOM/fL9OqS9UfgG/acZ++X6dV5+f7V0zwKKKKqkUVwmqMXcYZVSMzGNRMAasYnht5yKIGNbugTBZkGhgkZ1mI12naqjgSQFa4zKCNCF4bAkCTV9jCquupbizan18B4DSrqnevAy3cBbP6IG2gkAxsGA0YeetHac9/XUqKjYqCGB55/PjU5PIev+lSooMGFOXHSdO1sZVgkybdwsZGwgXNDxk+FNr7gGJ31I9HPhNKelMCzxctN2d9FYW3gHQlSVeQZRiqyBroK14TF9qrzbZHTR0aDuJlWBhgeB0OmoFb9OyzSli1EI0PhLacQJn1D11FGzMSxgnQrp3QCSsjfjvtqOFaBbgbHbgZnzzvVeBt6nNLOumYzsdRAO2mh81aITOHGgYAgkHl3gp1EcxVV5EWGXygyxuSZIUiTwMxPOOVWm0M5hRsPDid4Gv9K7eYEQwIHHQ/w+0UGmq11Y+G3qqhLR1yXDHI96DruTrHhvpvUkwxjvsxJ3g5R6IgxUBd1nQRh3OrJibeQSRJYNbbYGYR3b/xOoq86mNgN6q6w9GI2HuEWw1xFNy20ZnFxAWQqx1zSB9lTw11XUOhzK4DBt5BEg+qsuqtimqAf8k1KiislyLq98Vw/wBDa+4tFHV/4rh/obX3For0o5U+qPwDftOM/fL9OqRdV7oXDOzbDE4zx/8ArL1M1uXTrkUDkWIMeMCAfD215+U/lXRPDqYljqLZI4GVE6xtO1Hvp/w18ILx6ZX7KqstctoMyqQo1KsSfPBUTVnu9P0SX/UBb2jSmvSUV6NQznAuM0yzAHfgB+iPAVdYwipqoMxElmYxyliYFVnpG1xcA7wwKn1EVE4i6fItADm7ZZ5aAEj0xT+R2bKKyZbzaEog45ZY+EEgAeo1Zh7xJKtAca+BHyl8PsqNC+isfSXSdqwqm60ZmCINy7HZUG5Y8qzDpG85yWsLcV4n38raWJjdS5Y+AB3ExSY2+DcNaKWYjH3bGuJtAW5+FtNnVBzughWQeIDAcSKuxPS1lHFtnBuGItqC7Gdu6oJ/4NLjYbjbWLoHKb2Ku6ybi2uO1u2vDaQ73NY5DgKqfpRiStrD33YHLLIbaBtIzM8HLBksoYaHjpXei0ODIt3nlbksLpAAFxnLXFY8ASVylidomQJ16eNneq5U6t3QODbmO6T9g849FYbGPt3b10ISzWQFaAVjMST3iBOqxAmCrVFcW95nTDsqqjsj3SA0MD3kRZgsJ1J0ExB1ipOhkymHu55f35CFc5nZyGAGRwGdoBUgctydVTKDqSZYKNdo/oaue8ANxPAUoPRTi2WGJv8AaAGGZlIB0mbaqEYacp3giauw/SPZymIARhAzKHKOGMAhiNDOhUmQY3kEhbjMZasx2l0KTqMzRIGrHzeJ01A41utuCJFJUbtb63LVthb79q5cJXJcTUd1Q2YsLkQxAEF95FZrtrFWlVbNxXUFYXIA7IrovednyE5CdQFkgaig9FevKilnIVVEsxMAAbknhXnerN0Nh1OzZnzgiCHNxi8rAykkkxAiRW61aN9le+Mqgh7dkxuNQ9yNGcbhQSFOupAIjiujrq3Xu2DbbtChe2+ZZhcpZbizBjLuhnLEjQimeO4mVpopU3TiW7nZYmLF0+QrMG7QQdbZG+xkQCI21FaX6UtjcnaRKkZv1ZGv5NYcavuF3V/4rh/obX3FornVw/8AaYf6G19xaK9GOZDqlg1Np3YZj7pxcTrljGX9vTrXoaRdUn95cf8AqcZA/wDzL/sp3qPH88K8/P8AauieEqK4rTXaqsJooooCs+Mt6ZwcrJJzROm7A/5SB9h4VX0hjsmVUXPduaW7Y4wRmLH9FFkEtw8SQDXf6CUqGxHv9zMujeQJYStu35IEaS0mNzV8MLe6trnQXR3asuMvovaEDsUMN2ClTmyng7ycxHCBwpr2bs2eVAHkAgmNNSdQATqOOnLWrHEgZdCdNPb/AM1J1Ed4gKBtsAPE8ordRVYuM+YMBAMSP0hAO3CZiJrmBwVuz3bVtEViTCKF9YA9tdwN6VzASGJaQQdzoDruBA9FWs+s8tI2OsbeypF1VFQ0yAVgqQdQZ3kcRw9dd7T5Wn5586gGI0EHTQ+HjrvpUBLh8NdtPd7HD2xb7qoBd7NcttYByqjd4ksNvJVNab4WLltHAy50U6ciJj21bZ1X1/bS3oa2ym5ZLZ7djIimIPkBsrxoxClNREzqJqQxvAADTujceiqWGYFSCyRtAOkbMGGv5mpXroXumdZA4mI4Did/VQt6dRruDAInfQjgQdNfGgrS1CKAe6I8wAHEHWB/CuYdZYHQZSRlHLWCTxBAUjbeuriAQkKzaDQKR6RMCJ+2qjaLtmVIXQT5DRMtAGpmANSOMeIaLdwEaQdAsab8vRXRfaciqcwiSYyifMZPmrM1kAllSCCJggMQBlIGsRAGk8OdaMMjZmYDKDHdJkyOJiQNIEDgBQKHZjjoaHKWB3gICFn21YkMwE6cE14TuvWFfylDecTS/q9c7S297/GvXXncFQ5t2ypjVTbRCD400rmzv8l54Iur/wAVw/0Nr7i0UdX/AIrh/obX3For0I50+qPxdv2nGfvl+nVJeqPwDftOM/fL9Oq8/P8AaumeFaiTJ4E6fnwiu37yopZ2CqBJZiAAPEmo224xv5vN/CluHsDE4xi3es4UIAsmDiDLNnXZsls2is7FyeRDHHd0W6Wp0m1wgYexceQDmuK9hIP+d0knwVTUv7LvXyBiSiWhq1m2S/achcukLKaNKBdZEmJBem5rsfPUQ4Lej7COHpraYSKbrH0b0Hh8OzNYtJbLgA5RAgEnRdl1JJgCdJmBW29azDeCCCD41ZRVkMlstnKkAGJLDzxoDtPLwOpqT5YJyhl4neecA71LD6l25nKPMun3s1DMRb03gDnB2mOMcqAwnk5jHe73gJAjXzcamiycx9H9fGs1ruqLR0J0nfNOrEHnuYq+6mkyYHjw4+fSguBqi4ACSNIBM8vPznx5V0gSMp0MzH2j06emlXTmF7S1c2K24JRvIu5SHdX5gwBOsEHcSCGzCY6zdBNpkueSTkIPleSZHPn4Uu6TstYS5ct37iMzq/ZHs2DklVyyyFgW0Ud6ASOAijGXWtXS9tC3bJbRAA0K6mbebKDltkO0nYdnzIrmK6JuXbtq87WBctN3YskkAnVc7XNQRxga7RUh1aCrOUEnidWPpY/zrO2H3JDCQSYYiTG/dOpjTXlWx14jf7RVbPqJB46b6/yj7agdzwICkcBt6ONRW5rlmIjhrx9GwruUjWP/ABn7OE8KkbRI1O/CAf4b0FZBzRPjJjiIgAeaaT9JK/bpaa46WnSQUOU3XUsXVnHeXu5WAUgkK+sCKcCPI084/rx/rSvpe3e7Sw4Q3UtrcLIhGfOVCqwDMqnTtFiZ7+m1L4Srt9B4dVCC0uUAKFMkQNhBNcHQqRla5fZdgvbXFCjgAUKkxtLEnTetmDxSXbaXLZzI6hlPMESDV1c26uQ9XFjCYcDYWbQ5/wB2vE0V3q/8Vw/0Nr7i0V6McyfVH4Bv2nGfvl+nVJeqPwDftOM/fL9Oq8/P9q6Z4QtJGnjpWTqikWHumCb9+7dkCMwLlLWhA1Fpba7DyZ3mudK3Sezso2V7zZQRuqDvXWGhghAQCRAZl503tYdbaIiCEQBQBrAAgVp059q5LbS78J4cqLnA+P2j/ipKZ1qrFkhCQJI1jza1ohdUL9zKpbkCaqXFQO+Mo3zbr6+Hpio426O4N5YHSTovenQHSco9IohZbBVVXcxHs1Pr+2o3FIA1nvLoBv3gedR90rMkwBxhh6yRArly/nIFogwQS2hUb6aMCTUjuMuDsy3IZwP1e8PsqQxDHa22u0kAeniPVNUraZmKsUKrlPdQrJ1MEljt3T6a2kxUDIcDJLMZblsvDh6N6jjrC3LNyzqmdGWQJjMCJEemteYnYR4n+VRsDedTME/Z9vtoMOAxsqcy5blv3u4vI6ZSDxRgcwPLxBFbWQbnX7Dy09frpRhrbtirtxZW1qj6hs9xezysFyyoCh1315U4NsHb2c/51Ij2PMg+cTHmqCmGHEa7SdfTtpOk8KlcJACzM6Sd44z4+NTuuJUCJ5eEa/w9lQIEwwkb7DfUewVZDcwP4emqnYknLIIidtvDn6NNN6suXRB1j2RQRTLJXSNx/H0zr6aydM4s2bTXNCwEJJiWJhQeETHto6U6Xw9hSbrqApVSo7xBbyZUSRIkztAJ2BpHhPfGF3FBy0sbNt0BW0pJylQsg3chUMxJPlAQJmLdJNejMELNm3aXUW0VAdpygCY4VpqmzikYwp132IkcxO4qF+6qsMwnNyBYgDwA219tc+quV9X/AIrh/obX3FornV34ph/obX3For0Y5lnVH4Bv2nGfvl+nVJeqPwDftOM/fL9aelbjlrdi0Sr3SZcZZt21HfdQ2hYEookES4MGIrgym87P+XRPCPRXv2LvvlcJZUWEc6BmJz3Smn6JCITzVhwFPHzAQdQdJ2ieY/j7K5gMElm2tu2IVZjUk6kkksSSzEkkkmSSTVl3gOZH21vJqaVWVnxwlcvByFPmPlD0ia0VnuHM4UfowzH15R5518w8aIWyRvqOfLz/AM6rXDKDmXQxGm2u+m3Aa+FX1VdECV35cD+edANfyg5p04gHXzaVLOfkn2fzqFuCZO/Ll5v513EXCAI3JAE/b6BJ9FBHCmS55t9gA/hVl7bzwPWQKjasZREnid9yTJPpJNcu29tTuOPpoLLh5bnT8+iqcXeFq29wycqlyOcDYeoCuX05EyBO58NPTVPS/R/a2iiFVYsjBmUsO7cVtRIJBAjcb0EcEFw9he2dFOpdmIUF3JZ943YtVOI6ZWYsA32C5m7JkIAmFDMWCgsc0a/omrsL0ciuWuMbtzg9yCQDuEWIQabKOUzWsgbCADMxHDhUhYvS+Q/9zaeysAdq7I1smJILK5ycdWAHjtTQASsRsTpy0/pVhE6HY0pbq/bUlrDPh2O/ZFQpOu9pgUJM6mASANdBANP0vQPtNJumOlyLgw+HCPfaSxPeSwo3a6AQZMwqaFjPAMQoxPuu7f8Ac73rRVVRrzWbb2oBYnJma65zMo/RylQxJOqg6f8ApmyLbJba6hIMMLtw5TJMxmgmSSZmeNUyzk7Jk2v6P6Cs2shy57iSe2eC7MR3mZuZ9mwpnSi30hetkLibaZWfILyEKup7ma2zFlkwu515TTesLv7XinFWM0QYZTIaJjn6CK5Yw+VmYtmYwJgCAJgacNTV9FRsIur/AMVw/wBDa+4tFHV/4rh/obX3For0o5k+qPwDftOM/fL9XdO3OyFu+BrauICZj3t3VLuYkeQFOc/qA6RVPVH4Bv2nGfvl+tPWLo84jC3rKkK1y2yAnYEjSY4VwW6z/u6Pp6GqbdwZiCRm5cY4act/Uap6L6Q7ZWJUo6MUdCQcrCDuNCCpVgeTDQGQJYi2udcwBDDKZE6jvL/8vSRW6id1yTkUx8pvk8gP8x9nqrtqxlEKYHm3854nxrgt5NF4nY6+czv65qztOen2eugMp5+yoXbJYEFtDUlJ358D7NaAx4j1cPP/AEoCZ0Yfy9FVWllydcqaAf5uJ9A09Jq8EH8/wrJiLi2ZuMwW2fLLGAvAMSeHAz4cqDbVd46ePAczypNiekLl/uYYm3bg5r7IZ1GgsK0S3HOwKjTRtYrGPfDswui7dtk+93FU3GSd0dUGaJ2eDoQCREmOU3pOjl7sGYkED2k7DjwqdpuB21I14ab+uvPt1otqMz2cUiR5ZssQQpkmFlkEAnvqvCnYBOq6gjjoIOumk/kVKE3uGCcojx4jzVCyRwIkE6aDbT27+qo3bypbNy64VFEsSYAjXWeNK7eIv3+8G7C1MoMim4wH6Tl5VQdwuWRpJ3FRbJ5Sfq00h6TvNevdijOtq2CL7IchLEI1tA47w7pJYqRuBOpFRudFkyTicTmJnMLgWNI0QKLe3+Xx31rXhMKttcqCBJJkliSTJLMxJYk8SZrPLqTXZMxRwOBt2VK2kVFJzEKIkwASeZgDU8q0UUVksox+GF209s7OrLPKRAPnB19FZcD0iSwtXkZL2XN8pXjKGKONCJI0IB12pjSPovEdricQ7XEPYt2KKMoyrlRnLakkm4CvAdzbjUzwHVx8oJOwBPqFKsNjMS6KwtWvfFV1bOcqBhOVxuzAcV0b/Lxqv9ItiEZMNbcqwC9sw7MDMYLKHguAksCsiSu+sO0UAADYCB6KeAi6u/FMPO/Y2vuLRXer/wAVw/0Nr7i0V6McyfVH4Bv2nGfvl+nVJeqPwDftOM/fL9Oq8/P9q6Z4KeqFkPZa6HId7+I7UiPfMl+5aSZXSERVERoAJMA16C1hkXULrvJknaPKMnalnVVJwllv0nU3Gj5Vxi7xqdMzNGppjnCHcZSdRIkH+X866Gay1r3ue3gK7euBVJMwOA1nkAOZ2qsRsGaByAMemPNVSW85ksSqkRtBYbkwBIB2HMHwoIMz5reWUQtBBAlu6x2PkjTbfzcdTYhASCygjcSKhjUBAkTBEDmdvsJqdpViAoEcIAj0CgqN0sfex/5HQEeA3b2eelPWHCjNhmuZnUX1zfJBKsLRKjgLuQbHVlJ8mQ8fyl9P8Kji8Mt1CjiVbkSDoZBDAyCCAQRqCKVLLRSrq9eZheDMzKl+5aQvlLwhynOVAB74aOOUrOs01rls1dLxC7bDKVYSrAgjmCII9VKfc2LQdjavHsmAAuuVa5ZAJkKCpF0kZQC/kxJDbU5oqZlZ4LNldvoO2WD3i9+4CDnuHSQIB7NYtgjwWmlFFRbb5BRRRRIooooCs+JwNq5HaW0fKZGZQ0eaRULWJdhKoI13eNjGoy6HwqSm6NwjeAJWPCYObz6VOkNIorOL7cbT+g2z/wDIUe+H5Ketz9oAPrqNBV1f+K4f6G19xaK51e+K4f6G19xa7XpRzMvVzpDs7DzaulRicZLqFYAe672uUNnIHGFJ3rR0j1kt5HS2WF1gFthwbWYvnAYFwCFUqxJI/R0mRNvVH4Bv2nGfvl+t/SNy0gD3QpggLKhmLcAgiS3gK4Mtcr/V0Twz3ulhh/c2EsBbjvbIRsyqii2FBZoJOoJIUDXKRI3pj0Nj+0tszlQyO6PB0DKYO+oB0YA8HG9JehOjTm7e5bW0ZuZbKoiZZYgM5UnPcKAazpnYca04gC1ibNwSTefs3TygfezFxUnRlyqCw/QmdhGkz3dK67HRusQezXzM3dHoEEn1QedTsjKAp000MzPPXnxq6oXiMpn8nhHjV0IWbYhTr+RUm0YeOn8v40Yc90cI0M8xvReEiOen9f40ELpBIB2/j4+FYunr3ZWHKGLjAraHO4wIQBePegkHSATtNaelcUtmxcuEErbRmhYBMCYE6TSkLdvXVe8ptraHcQFGBuEMrvmEkjKcqghfKaRtEZZaidbT6K6O7FWl2uPccvcuPlzO0BQTlAGiqqiANFFbM45iuFOZJ/PhUwK5rdriio5Y29X52oDeuiUqiLg83noc8KlFECio29o5aVKiRVGNvFV7vlMQq8pO0+FcxeJyQIlmMLsBMcSdvt5A0WMMZDOczxvAAXnkHDzmT41M9oTw2HCAwSSTmYncnTXlwG1W0UVAKKKKJIur/wAVw/0Nr7i0UdX/AIrh/obX3For0o5WHozGMmGCWmVbt3GYtEzKX0923s7ZARIVe8dQIG9O8F0WFc3bjG7eOmdgBkEarbUaIu55mdSYFJup2EYm7cfyFv4pbSydD7rxHaPGwJzBeJhfGK9TXBne9dE8ClnTVt17PEWwGbDl3yGe+pQq4WP041HMiOM0zoqsurtNX4TErdUPauK6mYZYIMb7casWZ73o5f8ANKD0cudnU3EZvKyOyhjAElZy5oAExOlZ3GMHvaXbRWAe1uIxuDXYqpVXMTD92CBKtNbTqSqarT0n0qRdFjDm2brBmYscwtBSglkBBLHNosrMEzprnv4G9fH/AHF4rBlVsZrYVgBlYtOZiDLQe7qJBgGteAwSWUCIIA48WJ1JY7liZJPM1oqmXUv0tMSq7gcRcAS/iEdAQ3ds5CzKwZM8uwygqDpEnkNDvw10sDmEMphh4wDp4EEH01ax0Ok+HOs2BkzcMd+IAkwBzJAM7zpVbbfKdaaqKKKqkVwia7ULt4KJYxrHE+wUElWK7UUuAgEEEHY86lQQbQzw4/zrnbLmyyM3LjVNzFqwy22VmOggggcy0cB7dqkMIuTKe9OpJ3J5zwP2VOvaFeJXNcCMe5lzFeZDDyj8nUacfZWnOeA089ZbOEhwzksQMqkqsjzsBr/zW2lEYPOjXwPs/nUqKhKKtM8xUq4yg1RiUIRihOYAkcdQPGiCrq/8Vw/0Nr7i0Vzq4f8AtMNrPvNrXn72tFelHM4vQz2i62sViEU3Lr5QMOQC9xnaC1kmMzHcmpe4L3z3EfVwv4FdoqvDH0nlXPcF757iPq4X8Cj3Be+e4j6uF/ArtFR8ePo5Vz3Be+e4j6uF/Arg6PvfPcR9XC/gV2inDH0cqPcF757iPq4X8Cj3Be+e4j6uF/ArtFPjx9HKue4L3z3EfVwv4FRToy6JjGYgSZPdw2/OOwooqeGPo5VL3Be+e4j6uF/Ao9wXvnuI+rhfwK7RUfHj6OVc9wXvnuI+rhfwKg/Rd0lScZiZUkju4XciP8DkTRRU8MfRyqsdCNmzDFYjNJacuG3Ig/3GmnKrLvRl1hBxmJjiMuF18/vG1dopwx9HKpDAXvnuI+rhfwKPcF757iPq4X8Cu0VHDH0cq4ej73z3EfVwv4FHuC989xH1cL+BXaKcMfRyrnuC989xH1cL+BR7gvfPcR9XC/gV2inx4+jlXPcF757iPq4X8Cj3Be+e4j6uF/ArtFPjx9HKm/RXQyWrFq2rOQltEBJEkKoAmABOnAV2iiro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036" y="811501"/>
            <a:ext cx="2621587" cy="294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9734323" y="3942608"/>
            <a:ext cx="2223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Localização de Ipiranga</a:t>
            </a:r>
            <a:endParaRPr lang="pt-BR" sz="1400" dirty="0"/>
          </a:p>
        </p:txBody>
      </p:sp>
      <p:sp>
        <p:nvSpPr>
          <p:cNvPr id="10" name="Fluxograma: Preparação 9"/>
          <p:cNvSpPr/>
          <p:nvPr/>
        </p:nvSpPr>
        <p:spPr>
          <a:xfrm flipV="1">
            <a:off x="9669009" y="4018714"/>
            <a:ext cx="65314" cy="155564"/>
          </a:xfrm>
          <a:prstGeom prst="flowChartPreparation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21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8563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Objetivo 4: Melhorar o registro das informações.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Meta 4.1: Manter ficha de acompanhamento de 100% das pessoas com hipertensão.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Indicador 4.1: Proporção de pessoas com hipertensão com registro adequado na ficha de acompanhamento.</a:t>
            </a:r>
          </a:p>
          <a:p>
            <a:pPr marL="109728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     Primeiro mês: 57 usuários (100%)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Segundo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mês: 117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usuários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Terceiro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mês 183 usuários (100%)</a:t>
            </a:r>
          </a:p>
          <a:p>
            <a:pPr marL="109728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475" y="440892"/>
            <a:ext cx="10972800" cy="1143000"/>
          </a:xfrm>
        </p:spPr>
        <p:txBody>
          <a:bodyPr>
            <a:normAutofit/>
          </a:bodyPr>
          <a:lstStyle/>
          <a:p>
            <a:r>
              <a:rPr lang="pt-BR" sz="4000" dirty="0">
                <a:effectLst/>
                <a:latin typeface="Arial" pitchFamily="34" charset="0"/>
                <a:cs typeface="Arial" pitchFamily="34" charset="0"/>
              </a:rPr>
              <a:t>Objetivos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27688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8563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Objetivo 4: Melhorar o registro das informações.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Meta 4.2: Manter ficha de acompanhamento de 100% das pessoas com diabetes.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Indicador 4.2: Proporção de pessoas com diabetes com registro adequado na ficha de acompanhamento.  </a:t>
            </a:r>
          </a:p>
          <a:p>
            <a:pPr marL="109728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Primeiro mês: 4 usuários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Segundo mês : 4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usuários (100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Terceiro mês: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8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usuários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100%)</a:t>
            </a:r>
          </a:p>
          <a:p>
            <a:pPr marL="109728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475" y="440892"/>
            <a:ext cx="10972800" cy="1143000"/>
          </a:xfrm>
        </p:spPr>
        <p:txBody>
          <a:bodyPr>
            <a:normAutofit/>
          </a:bodyPr>
          <a:lstStyle/>
          <a:p>
            <a:r>
              <a:rPr lang="pt-BR" sz="4000" dirty="0">
                <a:effectLst/>
                <a:latin typeface="Arial" pitchFamily="34" charset="0"/>
                <a:cs typeface="Arial" pitchFamily="34" charset="0"/>
              </a:rPr>
              <a:t>Objetivos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27688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8563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Objetivo 5: Mapear o risco para doença cardiovascular das pessoas com hipertensão e/ou diabetes.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Meta 5.1: Realizar estratificação do risco cardiovascular em 100% das pessoas com hipertensão.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Indicador 5.1: Proporção de pessoas com hipertensão com estratificação de risco cardiovascular.</a:t>
            </a:r>
          </a:p>
          <a:p>
            <a:pPr marL="109728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Primeiro mês: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57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usuários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Segundo mês: 117 usuários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Terceiro mês: 183 usuários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(100%)</a:t>
            </a:r>
          </a:p>
          <a:p>
            <a:pPr marL="109728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475" y="440892"/>
            <a:ext cx="10972800" cy="1143000"/>
          </a:xfrm>
        </p:spPr>
        <p:txBody>
          <a:bodyPr>
            <a:normAutofit/>
          </a:bodyPr>
          <a:lstStyle/>
          <a:p>
            <a:r>
              <a:rPr lang="pt-BR" sz="4000" dirty="0">
                <a:effectLst/>
                <a:latin typeface="Arial" pitchFamily="34" charset="0"/>
                <a:cs typeface="Arial" pitchFamily="34" charset="0"/>
              </a:rPr>
              <a:t>Objetivos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18138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8563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Objetivo 5: Mapear o risco para doença cardiovascular das pessoas com hipertensão e/ou diabetes.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Meta 5.2: Realizar estratificação do risco cardiovascular em 100% das pessoas com diabetes.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Indicador 5.2: Proporção de pessoas com diabetes com estratificação de risco cardiovascular.  </a:t>
            </a:r>
          </a:p>
          <a:p>
            <a:pPr marL="109728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Primeiro mês: 4 pessoas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Segundo mês: 8 pessoas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Terceiro mês: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 mesmas oito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pessoas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(100%)</a:t>
            </a:r>
          </a:p>
          <a:p>
            <a:pPr marL="109728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475" y="440892"/>
            <a:ext cx="10972800" cy="1143000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35902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8563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Objetivo 6: Promover a saúde de pessoas com hipertensão e/ou diabetes.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Meta 6.1: Garantir orientação nutricional a 100% das pessoas com hipertensão.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Indicador 6.1: Proporção de pessoas com hipertensão com orientação nutricional.</a:t>
            </a:r>
          </a:p>
          <a:p>
            <a:pPr marL="109728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Primeiro mês: 57 pessoas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Segundo mês: 117 pessoas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Terceiro mês: 183 pessoas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(100%)</a:t>
            </a:r>
          </a:p>
          <a:p>
            <a:pPr marL="109728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475" y="440892"/>
            <a:ext cx="10972800" cy="1143000"/>
          </a:xfrm>
        </p:spPr>
        <p:txBody>
          <a:bodyPr>
            <a:normAutofit/>
          </a:bodyPr>
          <a:lstStyle/>
          <a:p>
            <a:r>
              <a:rPr lang="pt-BR" sz="4000" dirty="0">
                <a:effectLst/>
                <a:latin typeface="Arial" pitchFamily="34" charset="0"/>
                <a:cs typeface="Arial" pitchFamily="34" charset="0"/>
              </a:rPr>
              <a:t>Objetivos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35902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8563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Objetivo 6: Promover a saúde de pessoas com hipertensão e/ou diabetes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Meta 6.2: Garantir orientação nutricional a 100% das pessoas com hipertensão.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Indicador 6.2: Proporção de pessoas com diabetes com orientação nutricional.</a:t>
            </a:r>
          </a:p>
          <a:p>
            <a:pPr marL="109728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Primeiro mês: 4 usuários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Segundo mês: 8 usuários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Terceiro mês 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foi mantido o mesmo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número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100%)</a:t>
            </a:r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475" y="440892"/>
            <a:ext cx="10972800" cy="1143000"/>
          </a:xfrm>
        </p:spPr>
        <p:txBody>
          <a:bodyPr>
            <a:normAutofit/>
          </a:bodyPr>
          <a:lstStyle/>
          <a:p>
            <a:r>
              <a:rPr lang="pt-BR" sz="4000" dirty="0">
                <a:effectLst/>
                <a:latin typeface="Arial" pitchFamily="34" charset="0"/>
                <a:cs typeface="Arial" pitchFamily="34" charset="0"/>
              </a:rPr>
              <a:t>Objetivos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35902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8563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Objetivo 6: Promover a saúde de pessoas com hipertensão e/ou diabetes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Meta 6.3: Garantir orientação em relação à prática regular de atividade física a 100% das pessoas com hipertensão.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Indicador 6.3: Proporção de pessoas com hipertensão com orientação sobre prática regular de atividade física.</a:t>
            </a:r>
          </a:p>
          <a:p>
            <a:pPr marL="109728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Primeiro mês: 57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pessoas (100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Segundo mês: 117 pessoas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Terceiro mês: 183pessoas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(100%)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475" y="440892"/>
            <a:ext cx="10972800" cy="1143000"/>
          </a:xfrm>
        </p:spPr>
        <p:txBody>
          <a:bodyPr>
            <a:normAutofit/>
          </a:bodyPr>
          <a:lstStyle/>
          <a:p>
            <a:r>
              <a:rPr lang="pt-BR" sz="4000" dirty="0">
                <a:effectLst/>
                <a:latin typeface="Arial" pitchFamily="34" charset="0"/>
                <a:cs typeface="Arial" pitchFamily="34" charset="0"/>
              </a:rPr>
              <a:t>Objetivos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27242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r Orlando\Desktop\CAM00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8563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Objetivo 6: Promover a saúde de pessoas com hipertensão e/ou diabetes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Meta 6.4: Garantir orientação em relação à prática regular de atividade física a 100% das pessoas com diabetes.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Indicador 6.4: Proporção de pessoas com diabetes com orientação sobre prática regular de atividade física.  </a:t>
            </a:r>
          </a:p>
          <a:p>
            <a:pPr marL="109728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Primeiro mês: 4 usuários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Segundo mês: 8 usuários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Terceiro mês: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manteve-se 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8 usuários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100%)</a:t>
            </a:r>
          </a:p>
          <a:p>
            <a:pPr marL="109728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475" y="440892"/>
            <a:ext cx="10972800" cy="1143000"/>
          </a:xfrm>
        </p:spPr>
        <p:txBody>
          <a:bodyPr>
            <a:normAutofit/>
          </a:bodyPr>
          <a:lstStyle/>
          <a:p>
            <a:r>
              <a:rPr lang="pt-BR" sz="4000" dirty="0">
                <a:effectLst/>
                <a:latin typeface="Arial" pitchFamily="34" charset="0"/>
                <a:cs typeface="Arial" pitchFamily="34" charset="0"/>
              </a:rPr>
              <a:t>Objetivos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27242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8563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Objetivo 6: Promover a saúde de pessoas com hipertensão e/ou diabetes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Meta 6.5: Garantir orientação sobre os riscos do tabagismo a 100% das pessoas com hipertensão.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Indicador 6.5: Proporção de pessoas com hipertensão com orientação sobre os riscos do tabagismo. </a:t>
            </a:r>
          </a:p>
          <a:p>
            <a:pPr marL="109728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Primeiro mês: 57 usuários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Segundo mês: 117 usuários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Terceiro mês: 183 usuários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100%)</a:t>
            </a:r>
          </a:p>
          <a:p>
            <a:pPr marL="109728" indent="0">
              <a:buNone/>
            </a:pPr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475" y="440892"/>
            <a:ext cx="10972800" cy="1143000"/>
          </a:xfrm>
        </p:spPr>
        <p:txBody>
          <a:bodyPr>
            <a:normAutofit/>
          </a:bodyPr>
          <a:lstStyle/>
          <a:p>
            <a:r>
              <a:rPr lang="pt-BR" sz="4000" dirty="0">
                <a:effectLst/>
                <a:latin typeface="Arial" pitchFamily="34" charset="0"/>
                <a:cs typeface="Arial" pitchFamily="34" charset="0"/>
              </a:rPr>
              <a:t>Objetivos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27242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r Orlando\Desktop\20160225_0836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5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8563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Objetivo 6: Promover a saúde de pessoas com hipertensão e/ou diabetes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Meta 6.6: Garantir orientação sobre os riscos do tabagismo a 100% das pessoas com diabetes.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Indicador 6.6: Proporção de pessoas com diabetes com orientação sobre os riscos do tabagismo.  </a:t>
            </a:r>
          </a:p>
          <a:p>
            <a:pPr marL="109728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Primeiro mês: 4 usuários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Segundo mês: 8 usuários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Terceiro mês: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manteve-se 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8 usuários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100%)</a:t>
            </a:r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475" y="440892"/>
            <a:ext cx="10972800" cy="1143000"/>
          </a:xfrm>
        </p:spPr>
        <p:txBody>
          <a:bodyPr>
            <a:normAutofit/>
          </a:bodyPr>
          <a:lstStyle/>
          <a:p>
            <a:r>
              <a:rPr lang="pt-BR" sz="4000" dirty="0">
                <a:effectLst/>
                <a:latin typeface="Arial" pitchFamily="34" charset="0"/>
                <a:cs typeface="Arial" pitchFamily="34" charset="0"/>
              </a:rPr>
              <a:t>Objetivos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27242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8563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Objetivo 6: Promover a saúde de pessoas com hipertensão e/ou diabetes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Meta 6.7: Garantir orientação sobre higiene bucal a 100% das pessoas com hipertensão.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Indicador 6.7: Proporção de pessoas com hipertensão com orientação sobre higiene bucal. </a:t>
            </a:r>
          </a:p>
          <a:p>
            <a:pPr marL="109728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Primeiro mês: 57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usuários (100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Segundo mês: 117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usuários (100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Terceiro mês: 183 usuários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(100%)</a:t>
            </a:r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475" y="440892"/>
            <a:ext cx="10972800" cy="1143000"/>
          </a:xfrm>
        </p:spPr>
        <p:txBody>
          <a:bodyPr>
            <a:normAutofit/>
          </a:bodyPr>
          <a:lstStyle/>
          <a:p>
            <a:r>
              <a:rPr lang="pt-BR" sz="4000" dirty="0">
                <a:effectLst/>
                <a:latin typeface="Arial" pitchFamily="34" charset="0"/>
                <a:cs typeface="Arial" pitchFamily="34" charset="0"/>
              </a:rPr>
              <a:t>Objetivos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27242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8563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Objetivo 6: Promover a saúde de pessoas com hipertensão e/ou diabetes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Meta 6.8: Garantir orientação sobre higiene bucal a 100% das pessoas com diabetes.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Indicador 6.8: Proporção de pessoas com diabetes com orientação sobre higiene bucal.  </a:t>
            </a:r>
          </a:p>
          <a:p>
            <a:pPr marL="109728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Primeiro mês: 4 usuários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Segundo mês: 8 usuários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Terceiro mês: mantiveram-se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8 usuários (100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%)</a:t>
            </a:r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475" y="440892"/>
            <a:ext cx="10972800" cy="1143000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Objetivos</a:t>
            </a:r>
            <a:r>
              <a:rPr lang="pt-B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27242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Importância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ara o Equipe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Proporcionou capacitação da equipe. </a:t>
            </a:r>
          </a:p>
          <a:p>
            <a:pPr marL="109728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Promoveu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trabalho integrado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 equipe da UBS.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Trouxe mais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coesão, organização e responsabilidade no trabalho diário da UBS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Ficou na rotina do trabalho da UBS.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Discussão</a:t>
            </a:r>
            <a:r>
              <a:rPr lang="pt-BR" sz="4000" b="0" dirty="0" smtClean="0">
                <a:solidFill>
                  <a:schemeClr val="tx1"/>
                </a:solidFill>
                <a:effectLst/>
              </a:rPr>
              <a:t> </a:t>
            </a:r>
            <a:endParaRPr lang="pt-BR" sz="4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20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3351" y="1208196"/>
            <a:ext cx="10972800" cy="5548864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Importância para o Serviço :</a:t>
            </a:r>
          </a:p>
          <a:p>
            <a:pPr marL="109728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Trouxe Mudança na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estratégia de trabalho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UBS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Proporcionou melhoria 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atenção aos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usuários com HAS e DM.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elhoria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dos registos e a qualificação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atenção.</a:t>
            </a:r>
          </a:p>
          <a:p>
            <a:pPr marL="109728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umento 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inter-relação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 secretaria municipal de saúde com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equipe.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Discussão</a:t>
            </a:r>
            <a:r>
              <a:rPr lang="pt-BR" sz="4000" b="0" dirty="0" smtClean="0">
                <a:solidFill>
                  <a:schemeClr val="tx1"/>
                </a:solidFill>
                <a:effectLst/>
              </a:rPr>
              <a:t> </a:t>
            </a:r>
            <a:endParaRPr lang="pt-BR" sz="4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14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3825" y="1201783"/>
            <a:ext cx="10515600" cy="537714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Importância para a Comunidade:</a:t>
            </a:r>
          </a:p>
          <a:p>
            <a:pPr marL="109728" indent="0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Melhorou a inter-relação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 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principais líderes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comunidade.  </a:t>
            </a:r>
          </a:p>
          <a:p>
            <a:pPr marL="109728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rientação sobre cuidados com a saúde.</a:t>
            </a:r>
          </a:p>
          <a:p>
            <a:pPr marL="109728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Propiciou o esclarecimento de dúvidas sobre as doenças.</a:t>
            </a:r>
          </a:p>
          <a:p>
            <a:pPr marL="109728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Conhecimento de riscos.</a:t>
            </a:r>
          </a:p>
          <a:p>
            <a:pPr marL="109728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intervenção foi incorporada à rotina de trabalho do serviço,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trazendo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mais controle e bem-estar para 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comunidade.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53271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Discussão</a:t>
            </a:r>
            <a:endParaRPr lang="pt-BR" sz="40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507385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Mudanças:</a:t>
            </a:r>
          </a:p>
          <a:p>
            <a:pPr marL="109728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Incorporação das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ações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intervenção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à rotina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trabalho.</a:t>
            </a:r>
          </a:p>
          <a:p>
            <a:pPr marL="109728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Sensibilizou à gestão.</a:t>
            </a:r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Melhorou 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planejamento das ações 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saúde.</a:t>
            </a:r>
          </a:p>
          <a:p>
            <a:pPr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Organização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dos arquivos e prontuários dos usuários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UBS.</a:t>
            </a:r>
          </a:p>
          <a:p>
            <a:pPr marL="109728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Garantiu a continuidade da capacitação para a equipe.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Discussão</a:t>
            </a:r>
            <a:endParaRPr lang="pt-BR" sz="40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Foram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inúmeras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 vantagens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trazidas pelo curso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para aumentar 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minha qualidade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profissional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cada um dos integrantes da equipe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trabalho, melhorou 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conhecimentos, atitudes e competência para atuar sobre a saúde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 brasileira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Lutar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contra a barreira do idioma, foi uma das vantagens que me proporcionou este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curso, um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grande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desafio escrever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ler,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foram superandos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transcorrer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curso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Estudar  e compreender 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protocolos de atuação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das doenças no Brasil.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Importantíssimo os espaços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diálogos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permitindo expressar nossas opiniões, dúvidas, contar nossas experiências, bem como esclarecer necessidades de aprendizagem. 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>
                <a:solidFill>
                  <a:schemeClr val="tx1"/>
                </a:solidFill>
                <a:effectLst/>
                <a:latin typeface="Arial"/>
                <a:ea typeface="Calibri"/>
                <a:cs typeface="Times New Roman"/>
              </a:rPr>
              <a:t>Reflexão crítica sobre o processo pessoal de aprendizagem</a:t>
            </a:r>
            <a:endParaRPr lang="pt-BR" sz="4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05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Destaco o apoio dos diferentes professores que trabalharam durante todo o curso nas orientações, revisão e avaliação  das diferentes tarefas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finalmente o TCC.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intervenção nos deu a possibilidade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adquirir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conhecimentos da ESF.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Foram muitas experiências positivas as que conseguimos incorporar a nossa experiência profissional ao longo de todo 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curso como conhecer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aprofundar no funcionamento do sistema de saúde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brasileiro.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De forma geral o curso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cumpriu com as minhas expectativas, possibilitou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ter uma visão mais profunda dos problemas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serviço,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aumentou a inter-relação entre os profissionais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buscou uma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maior coesão da equipe de trabalho da UBS.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>
                <a:solidFill>
                  <a:schemeClr val="tx1"/>
                </a:solidFill>
                <a:effectLst/>
                <a:latin typeface="Arial"/>
                <a:ea typeface="Calibri"/>
                <a:cs typeface="Times New Roman"/>
              </a:rPr>
              <a:t>Reflexão crítica sobre o processo pessoal de aprendizagem</a:t>
            </a:r>
            <a:endParaRPr lang="pt-BR" sz="4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36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099297" y="2967335"/>
            <a:ext cx="3993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OBRIGADO</a:t>
            </a:r>
            <a:endParaRPr lang="pt-B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0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06893" y="1280160"/>
            <a:ext cx="11408114" cy="5098077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UBS José Francisco Fontes se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encontra localizada na área rural do 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município, tem como modelo de atenção a ESF. </a:t>
            </a:r>
          </a:p>
          <a:p>
            <a:pPr marL="109728" indent="0" algn="just">
              <a:buNone/>
              <a:defRPr/>
            </a:pPr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Char char="v"/>
              <a:defRPr/>
            </a:pP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pessoas na área de abrangência: 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1.171 habitantes (609 mulheres  e 562 homens). Distribuídas entre 334 famílias.</a:t>
            </a:r>
          </a:p>
          <a:p>
            <a:pPr marL="109728" indent="0" algn="just" eaLnBrk="1" hangingPunct="1">
              <a:buNone/>
              <a:defRPr/>
            </a:pPr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Equipe da UBS: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 médico clínico geral, um enfermeiro, um cirurgião dentista, um auxiliar em saúde bucal, quatro técnicos de enfermagem, quatro agentes comunitários de saúde (ACS) e quatro auxiliares de serviços gerais. </a:t>
            </a:r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alvo da intervenção – estimativa da PCD : </a:t>
            </a:r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178 usuários com HAS e 44 com DM.</a:t>
            </a:r>
          </a:p>
          <a:p>
            <a:pPr algn="just">
              <a:buFont typeface="Wingdings" pitchFamily="2" charset="2"/>
              <a:buChar char="v"/>
              <a:defRPr/>
            </a:pPr>
            <a:endParaRPr lang="pt-BR" altLang="pt-B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13666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1240971"/>
            <a:ext cx="10972800" cy="539733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UBS encontra-se em remodelação há mais de 2 anos;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ossui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uma estrutura física muito distante dos critérios exigidos pelo Ministério da Saúde (MS); </a:t>
            </a: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ambientes são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poucos;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existe ambiente para sala de vacinas,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nebulização, medicamentos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e  curativos;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 Tem barreiras arquitetônicas.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Não possui linha telefônica e equipamentos de informática para o desenvolvimento das ações programáticas. </a:t>
            </a:r>
          </a:p>
          <a:p>
            <a:pPr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53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045029" y="1628782"/>
            <a:ext cx="10010898" cy="345385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endParaRPr lang="pt-BR" altLang="pt-BR" dirty="0"/>
          </a:p>
          <a:p>
            <a:pPr marL="109728" indent="0" algn="ctr">
              <a:lnSpc>
                <a:spcPct val="150000"/>
              </a:lnSpc>
              <a:buNone/>
              <a:defRPr/>
            </a:pPr>
            <a:endParaRPr lang="pt-BR" altLang="pt-BR" sz="2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2600" b="1" dirty="0">
                <a:latin typeface="Arial" pitchFamily="34" charset="0"/>
                <a:cs typeface="Arial" pitchFamily="34" charset="0"/>
              </a:rPr>
              <a:t>Melhorar a atenção às pessoas com hipertensão arterial sistêmica e diabetes mellitus na UBS José Francisco Fontes, Ipiranga do Piauí, 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PI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 eaLnBrk="1" hangingPunct="1">
              <a:buNone/>
              <a:defRPr/>
            </a:pPr>
            <a:endParaRPr lang="pt-BR" altLang="pt-BR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pt-BR" altLang="pt-BR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58409"/>
            <a:ext cx="10972800" cy="1143000"/>
          </a:xfrm>
        </p:spPr>
        <p:txBody>
          <a:bodyPr/>
          <a:lstStyle/>
          <a:p>
            <a:pPr eaLnBrk="1" hangingPunct="1"/>
            <a:r>
              <a:rPr lang="pt-BR" altLang="pt-BR" sz="4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pt-BR" alt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Geral</a:t>
            </a:r>
            <a:endParaRPr lang="pt-BR" alt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1851" y="1481329"/>
            <a:ext cx="10972800" cy="4867220"/>
          </a:xfrm>
        </p:spPr>
        <p:txBody>
          <a:bodyPr/>
          <a:lstStyle/>
          <a:p>
            <a:pPr marL="0" lvl="0" indent="0" algn="just">
              <a:buClr>
                <a:prstClr val="black">
                  <a:shade val="95000"/>
                </a:prstClr>
              </a:buClr>
              <a:buNone/>
              <a:defRPr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Focamos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ações nos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quatro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eixos programáticos durante as 12 semanas de Intervenção:</a:t>
            </a:r>
          </a:p>
          <a:p>
            <a:pPr marL="0" lvl="0" indent="0" algn="just">
              <a:buClr>
                <a:prstClr val="black">
                  <a:shade val="95000"/>
                </a:prstClr>
              </a:buClr>
              <a:buNone/>
              <a:defRPr/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0070C0"/>
              </a:buClr>
              <a:buFont typeface="Wingdings" pitchFamily="2" charset="2"/>
              <a:buChar char="v"/>
              <a:defRPr/>
            </a:pPr>
            <a:r>
              <a:rPr lang="pt-BR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Organização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gestão do serviço;  </a:t>
            </a: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93192" lvl="1" indent="0" algn="just">
              <a:buClr>
                <a:prstClr val="black"/>
              </a:buClr>
              <a:buNone/>
              <a:defRPr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0070C0"/>
              </a:buClr>
              <a:buFont typeface="Wingdings" pitchFamily="2" charset="2"/>
              <a:buChar char="v"/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Engajamento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público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93192" lvl="1" indent="0" algn="just">
              <a:buClr>
                <a:prstClr val="black"/>
              </a:buClr>
              <a:buNone/>
              <a:defRPr/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0070C0"/>
              </a:buClr>
              <a:buFont typeface="Wingdings" pitchFamily="2" charset="2"/>
              <a:buChar char="v"/>
              <a:defRPr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Qualificação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 prática clínica; </a:t>
            </a: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93192" lvl="1" indent="0" algn="just">
              <a:buClr>
                <a:prstClr val="black"/>
              </a:buClr>
              <a:buNone/>
              <a:defRPr/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0070C0"/>
              </a:buClr>
              <a:buFont typeface="Wingdings" pitchFamily="2" charset="2"/>
              <a:buChar char="v"/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Monitoramento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avaliação dos serviços.</a:t>
            </a:r>
          </a:p>
          <a:p>
            <a:pPr marL="411163" lvl="1" indent="0" algn="just">
              <a:buClr>
                <a:prstClr val="black"/>
              </a:buClr>
              <a:buNone/>
              <a:defRPr/>
            </a:pPr>
            <a:endParaRPr lang="pt-BR" sz="24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endParaRPr lang="pt-BR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endParaRPr lang="pt-BR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endParaRPr lang="pt-BR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endParaRPr lang="pt-BR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prstClr val="black"/>
              </a:buClr>
              <a:buFont typeface="Wingdings" panose="05000000000000000000" pitchFamily="2" charset="2"/>
              <a:buChar char="à"/>
              <a:defRPr/>
            </a:pPr>
            <a:endParaRPr lang="pt-BR" sz="400" i="1" dirty="0">
              <a:solidFill>
                <a:prstClr val="black"/>
              </a:solidFill>
            </a:endParaRP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400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15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escritorio\imagenes\casa\Nova pasta\20150330_11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2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2743</TotalTime>
  <Words>3442</Words>
  <Application>Microsoft Office PowerPoint</Application>
  <PresentationFormat>Personalizar</PresentationFormat>
  <Paragraphs>407</Paragraphs>
  <Slides>49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1" baseType="lpstr">
      <vt:lpstr>Concurso</vt:lpstr>
      <vt:lpstr>Gráfico</vt:lpstr>
      <vt:lpstr>Apresentação do PowerPoint</vt:lpstr>
      <vt:lpstr>Introdução</vt:lpstr>
      <vt:lpstr>Introdução</vt:lpstr>
      <vt:lpstr>Apresentação do PowerPoint</vt:lpstr>
      <vt:lpstr>Introdução</vt:lpstr>
      <vt:lpstr>Introdução</vt:lpstr>
      <vt:lpstr>Objetivo Geral</vt:lpstr>
      <vt:lpstr>Metodologia</vt:lpstr>
      <vt:lpstr>Apresentação do PowerPoint</vt:lpstr>
      <vt:lpstr>Metodologia - Ações</vt:lpstr>
      <vt:lpstr>Metodologia – Ações </vt:lpstr>
      <vt:lpstr>Metodologia - Ações</vt:lpstr>
      <vt:lpstr>LOGÍSTICA</vt:lpstr>
      <vt:lpstr>LOGÍSTICA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Apresentação do PowerPoint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Discussão </vt:lpstr>
      <vt:lpstr>Discussão </vt:lpstr>
      <vt:lpstr>Discussão</vt:lpstr>
      <vt:lpstr>Discussão</vt:lpstr>
      <vt:lpstr>Reflexão crítica sobre o processo pessoal de aprendizagem</vt:lpstr>
      <vt:lpstr>Reflexão crítica sobre o processo pessoal de aprendizagem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</dc:creator>
  <cp:lastModifiedBy>Dr Orlando</cp:lastModifiedBy>
  <cp:revision>380</cp:revision>
  <dcterms:created xsi:type="dcterms:W3CDTF">2015-05-13T23:46:28Z</dcterms:created>
  <dcterms:modified xsi:type="dcterms:W3CDTF">2016-03-09T23:49:47Z</dcterms:modified>
</cp:coreProperties>
</file>